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5" r:id="rId1"/>
  </p:sldMasterIdLst>
  <p:notesMasterIdLst>
    <p:notesMasterId r:id="rId20"/>
  </p:notesMasterIdLst>
  <p:sldIdLst>
    <p:sldId id="256" r:id="rId2"/>
    <p:sldId id="270" r:id="rId3"/>
    <p:sldId id="275" r:id="rId4"/>
    <p:sldId id="258" r:id="rId5"/>
    <p:sldId id="259" r:id="rId6"/>
    <p:sldId id="276" r:id="rId7"/>
    <p:sldId id="261" r:id="rId8"/>
    <p:sldId id="262" r:id="rId9"/>
    <p:sldId id="263" r:id="rId10"/>
    <p:sldId id="264" r:id="rId11"/>
    <p:sldId id="271" r:id="rId12"/>
    <p:sldId id="265" r:id="rId13"/>
    <p:sldId id="266" r:id="rId14"/>
    <p:sldId id="267" r:id="rId15"/>
    <p:sldId id="268" r:id="rId16"/>
    <p:sldId id="269" r:id="rId17"/>
    <p:sldId id="274"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961" autoAdjust="0"/>
  </p:normalViewPr>
  <p:slideViewPr>
    <p:cSldViewPr snapToGrid="0">
      <p:cViewPr varScale="1">
        <p:scale>
          <a:sx n="67" d="100"/>
          <a:sy n="67" d="100"/>
        </p:scale>
        <p:origin x="1267"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E86A9C-066C-4D76-AA38-A09F6F2E9A06}" type="datetimeFigureOut">
              <a:rPr lang="en-US" smtClean="0"/>
              <a:t>2024-11-14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986A12-67B0-4A98-BB8E-E3EC762BF6BC}" type="slidenum">
              <a:rPr lang="en-US" smtClean="0"/>
              <a:t>‹#›</a:t>
            </a:fld>
            <a:endParaRPr lang="en-US"/>
          </a:p>
        </p:txBody>
      </p:sp>
    </p:spTree>
    <p:extLst>
      <p:ext uri="{BB962C8B-B14F-4D97-AF65-F5344CB8AC3E}">
        <p14:creationId xmlns:p14="http://schemas.microsoft.com/office/powerpoint/2010/main" val="3853729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the EddySonix ARS technology presentation. Our Acoustic Resonance Sweep, or ARS, is a cutting-edge solution specifically designed for the precision demands of aerospace non-destructive testing applications. The ARS system brings advanced capabilities tailored to detect even the smallest defects, crucial in high-stakes industries where component integrity is essential. This technology truly represents EddySonix's commitment to innovation and reliability in ensuring safety and performance in critical component testing.</a:t>
            </a:r>
            <a:endParaRPr lang="LID4096" dirty="0"/>
          </a:p>
        </p:txBody>
      </p:sp>
      <p:sp>
        <p:nvSpPr>
          <p:cNvPr id="4" name="Slide Number Placeholder 3"/>
          <p:cNvSpPr>
            <a:spLocks noGrp="1"/>
          </p:cNvSpPr>
          <p:nvPr>
            <p:ph type="sldNum" sz="quarter" idx="5"/>
          </p:nvPr>
        </p:nvSpPr>
        <p:spPr/>
        <p:txBody>
          <a:bodyPr/>
          <a:lstStyle/>
          <a:p>
            <a:fld id="{35986A12-67B0-4A98-BB8E-E3EC762BF6BC}" type="slidenum">
              <a:rPr lang="en-US" smtClean="0"/>
              <a:t>1</a:t>
            </a:fld>
            <a:endParaRPr lang="en-US"/>
          </a:p>
        </p:txBody>
      </p:sp>
    </p:spTree>
    <p:extLst>
      <p:ext uri="{BB962C8B-B14F-4D97-AF65-F5344CB8AC3E}">
        <p14:creationId xmlns:p14="http://schemas.microsoft.com/office/powerpoint/2010/main" val="1072516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dirty="0"/>
              <a:t>The ARS system utilizes a structured approach to defect detection through criteria definition and multi-level analysis. It begins with building a database. For unknown samples, we gather over 200 parts, running them through multi-level anomaly detection to identify defects. For known samples, the database includes pre-classified good and defective parts, allowing us to refine our criteria for specific defect types. At the analysis level, we perform single-variable analysis to check each frequency’s range and damping against statistical limits, excluding outliers. For a more comprehensive assessment, multi-variable analysis leverages advanced models, using machine learning and statistical methods to detect subtle patterns across variables, enhancing our defect detection accuracy.</a:t>
            </a:r>
          </a:p>
        </p:txBody>
      </p:sp>
      <p:sp>
        <p:nvSpPr>
          <p:cNvPr id="4" name="Slide Number Placeholder 3"/>
          <p:cNvSpPr>
            <a:spLocks noGrp="1"/>
          </p:cNvSpPr>
          <p:nvPr>
            <p:ph type="sldNum" sz="quarter" idx="5"/>
          </p:nvPr>
        </p:nvSpPr>
        <p:spPr/>
        <p:txBody>
          <a:bodyPr/>
          <a:lstStyle/>
          <a:p>
            <a:fld id="{35986A12-67B0-4A98-BB8E-E3EC762BF6BC}" type="slidenum">
              <a:rPr lang="en-US" smtClean="0"/>
              <a:t>10</a:t>
            </a:fld>
            <a:endParaRPr lang="en-US"/>
          </a:p>
        </p:txBody>
      </p:sp>
    </p:spTree>
    <p:extLst>
      <p:ext uri="{BB962C8B-B14F-4D97-AF65-F5344CB8AC3E}">
        <p14:creationId xmlns:p14="http://schemas.microsoft.com/office/powerpoint/2010/main" val="1151403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64990-A5B4-68E8-9B3F-3076FA7628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B2FF37-3DD1-731C-DA5C-6146242AAA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B02875-C71E-0840-8865-31FD615546A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Our ARS system is designed to adapt and learn, making defect detection more accurate over time. Using an intelligent decision-making module, it refines its criteria by analyzing a diverse database of samples, even when there are limited confirmed defect-free parts. This adaptive capability is particularly valuable in high-stakes applications where data on new components may be limited. The system performs multi-variable assessments, examining modal frequency harmony to distinguish defect-free parts from those with potential flaws. Additionally, it goes beyond simple detection by evaluating the severity of defects, providing a graded understanding that helps in making informed decisions about the component’s suitability.</a:t>
            </a:r>
          </a:p>
        </p:txBody>
      </p:sp>
      <p:sp>
        <p:nvSpPr>
          <p:cNvPr id="4" name="Slide Number Placeholder 3">
            <a:extLst>
              <a:ext uri="{FF2B5EF4-FFF2-40B4-BE49-F238E27FC236}">
                <a16:creationId xmlns:a16="http://schemas.microsoft.com/office/drawing/2014/main" id="{693B270A-F922-BFCA-D9F8-5C43BA9A7C01}"/>
              </a:ext>
            </a:extLst>
          </p:cNvPr>
          <p:cNvSpPr>
            <a:spLocks noGrp="1"/>
          </p:cNvSpPr>
          <p:nvPr>
            <p:ph type="sldNum" sz="quarter" idx="5"/>
          </p:nvPr>
        </p:nvSpPr>
        <p:spPr/>
        <p:txBody>
          <a:bodyPr/>
          <a:lstStyle/>
          <a:p>
            <a:fld id="{35986A12-67B0-4A98-BB8E-E3EC762BF6BC}" type="slidenum">
              <a:rPr lang="en-US" smtClean="0"/>
              <a:t>11</a:t>
            </a:fld>
            <a:endParaRPr lang="en-US"/>
          </a:p>
        </p:txBody>
      </p:sp>
    </p:spTree>
    <p:extLst>
      <p:ext uri="{BB962C8B-B14F-4D97-AF65-F5344CB8AC3E}">
        <p14:creationId xmlns:p14="http://schemas.microsoft.com/office/powerpoint/2010/main" val="340759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dirty="0"/>
              <a:t>The ARS system uses bi-variable criteria, specifically frequency ratios, to achieve stable and sensitive defect detection. When environmental factors like temperature or mass variations shift all frequencies equally, frequency ratios help us maintain consistency by compensating for these uniform shifts. This makes ARS highly reliable under variable testing conditions. Additionally, frequency ratios increase defect sensitivity. Localized defects often cause specific frequency shifts, which can be hard to detect with single-frequency analysis. By analyzing ratios, we reveal these subtle differences, allowing us to detect structural anomalies that could otherwise be missed. The system also uses ratios to detect deviations from expected frequency patterns, further improving our ability to identify potential issues in component integrity.</a:t>
            </a:r>
          </a:p>
        </p:txBody>
      </p:sp>
      <p:sp>
        <p:nvSpPr>
          <p:cNvPr id="4" name="Slide Number Placeholder 3"/>
          <p:cNvSpPr>
            <a:spLocks noGrp="1"/>
          </p:cNvSpPr>
          <p:nvPr>
            <p:ph type="sldNum" sz="quarter" idx="5"/>
          </p:nvPr>
        </p:nvSpPr>
        <p:spPr/>
        <p:txBody>
          <a:bodyPr/>
          <a:lstStyle/>
          <a:p>
            <a:fld id="{35986A12-67B0-4A98-BB8E-E3EC762BF6BC}" type="slidenum">
              <a:rPr lang="en-US" smtClean="0"/>
              <a:t>12</a:t>
            </a:fld>
            <a:endParaRPr lang="en-US"/>
          </a:p>
        </p:txBody>
      </p:sp>
    </p:spTree>
    <p:extLst>
      <p:ext uri="{BB962C8B-B14F-4D97-AF65-F5344CB8AC3E}">
        <p14:creationId xmlns:p14="http://schemas.microsoft.com/office/powerpoint/2010/main" val="2286097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dirty="0"/>
              <a:t>Our ARS system is designed to handle the complexity of bi-variable analysis by automating feature selection. With over 5,000 possible frequency ratios across 100 modes, manually analyzing this data is impractical. Instead, our software intelligently identifies the most relevant ratios based on their correlation, distribution, and sensitivity to defects, which ensures that only the impactful ratios are selected. Additionally, ARS uses dynamic thresholds, meaning it adjusts its criteria in real-time as it processes data, ensuring it focuses only on the most sensitive and informative features. This automated feature selection not only streamlines the analysis process but also enhances defect detection accuracy.</a:t>
            </a:r>
          </a:p>
        </p:txBody>
      </p:sp>
      <p:sp>
        <p:nvSpPr>
          <p:cNvPr id="4" name="Slide Number Placeholder 3"/>
          <p:cNvSpPr>
            <a:spLocks noGrp="1"/>
          </p:cNvSpPr>
          <p:nvPr>
            <p:ph type="sldNum" sz="quarter" idx="5"/>
          </p:nvPr>
        </p:nvSpPr>
        <p:spPr/>
        <p:txBody>
          <a:bodyPr/>
          <a:lstStyle/>
          <a:p>
            <a:fld id="{35986A12-67B0-4A98-BB8E-E3EC762BF6BC}" type="slidenum">
              <a:rPr lang="en-US" smtClean="0"/>
              <a:t>13</a:t>
            </a:fld>
            <a:endParaRPr lang="en-US"/>
          </a:p>
        </p:txBody>
      </p:sp>
    </p:spTree>
    <p:extLst>
      <p:ext uri="{BB962C8B-B14F-4D97-AF65-F5344CB8AC3E}">
        <p14:creationId xmlns:p14="http://schemas.microsoft.com/office/powerpoint/2010/main" val="32507090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Environmental factors such as temperature, along with mass variations, can significantly impact frequency readings, which in turn affects defect detection accuracy. Our ARS system includes built-in temperature compensation, using either direct measurements of the part’s temperature or virtual compensation through stable reference frequencies. This ensures that temperature-induced frequency shifts do not compromise the results. Similarly, for mass compensation, the system can either weigh the part directly or predict mass effects using stable frequencies, adjusting automatically. These compensations are essential to ensure ARS provides reliable and accurate testing results under varying environmental conditions.</a:t>
            </a:r>
          </a:p>
        </p:txBody>
      </p:sp>
      <p:sp>
        <p:nvSpPr>
          <p:cNvPr id="4" name="Slide Number Placeholder 3"/>
          <p:cNvSpPr>
            <a:spLocks noGrp="1"/>
          </p:cNvSpPr>
          <p:nvPr>
            <p:ph type="sldNum" sz="quarter" idx="5"/>
          </p:nvPr>
        </p:nvSpPr>
        <p:spPr/>
        <p:txBody>
          <a:bodyPr/>
          <a:lstStyle/>
          <a:p>
            <a:fld id="{35986A12-67B0-4A98-BB8E-E3EC762BF6BC}" type="slidenum">
              <a:rPr lang="en-US" smtClean="0"/>
              <a:t>14</a:t>
            </a:fld>
            <a:endParaRPr lang="en-US"/>
          </a:p>
        </p:txBody>
      </p:sp>
    </p:spTree>
    <p:extLst>
      <p:ext uri="{BB962C8B-B14F-4D97-AF65-F5344CB8AC3E}">
        <p14:creationId xmlns:p14="http://schemas.microsoft.com/office/powerpoint/2010/main" val="528445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dirty="0"/>
              <a:t>The ARS system employs advanced multi-variate analysis techniques to improve defect detection accuracy. We use Principal Component Analysis, or PCA, to reduce data complexity, focusing only on the most informative components. This enables us to target key defect indicators more effectively. For outlier detection, the system calculates Mahalanobis Distance to measure each sample's distance from the multivariate mean, flagging potential defects. Additionally, we use anomaly detection methods like the Local Outlier Factor and One-Class SVM, which help detect rare or subtle defects by identifying patterns that deviate significantly from normal behavior. Together, these techniques ensure that ARS can reliably detect even the smallest irregularities.</a:t>
            </a:r>
          </a:p>
        </p:txBody>
      </p:sp>
      <p:sp>
        <p:nvSpPr>
          <p:cNvPr id="4" name="Slide Number Placeholder 3"/>
          <p:cNvSpPr>
            <a:spLocks noGrp="1"/>
          </p:cNvSpPr>
          <p:nvPr>
            <p:ph type="sldNum" sz="quarter" idx="5"/>
          </p:nvPr>
        </p:nvSpPr>
        <p:spPr/>
        <p:txBody>
          <a:bodyPr/>
          <a:lstStyle/>
          <a:p>
            <a:fld id="{35986A12-67B0-4A98-BB8E-E3EC762BF6BC}" type="slidenum">
              <a:rPr lang="en-US" smtClean="0"/>
              <a:t>15</a:t>
            </a:fld>
            <a:endParaRPr lang="en-US"/>
          </a:p>
        </p:txBody>
      </p:sp>
    </p:spTree>
    <p:extLst>
      <p:ext uri="{BB962C8B-B14F-4D97-AF65-F5344CB8AC3E}">
        <p14:creationId xmlns:p14="http://schemas.microsoft.com/office/powerpoint/2010/main" val="912654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dirty="0"/>
              <a:t>Our ARS system is equipped with a suite of statistical analysis and configuration tools that enhance defect detection and streamline the testing process. With batch testing, we can automatically process multiple files offline, generating comprehensive reports that detail any detected defects and their possible causes. The comparison tools allow for side-by-side analysis of different parts, helping identify variances in spectra, modes, and other key parameters. Additionally, we offer advanced visualization tools, including histograms, clustering, and classification, to support both single- and multi-variable analysis. These features are especially useful for model training and configuration, making it easier to adapt ARS for specific applications. Finally, signal analysis tools let us examine both raw and processed signals to detect critical frequency and amplitude changes that indicate defects, providing a thorough and reliable testing solution.</a:t>
            </a:r>
          </a:p>
        </p:txBody>
      </p:sp>
      <p:sp>
        <p:nvSpPr>
          <p:cNvPr id="4" name="Slide Number Placeholder 3"/>
          <p:cNvSpPr>
            <a:spLocks noGrp="1"/>
          </p:cNvSpPr>
          <p:nvPr>
            <p:ph type="sldNum" sz="quarter" idx="5"/>
          </p:nvPr>
        </p:nvSpPr>
        <p:spPr/>
        <p:txBody>
          <a:bodyPr/>
          <a:lstStyle/>
          <a:p>
            <a:fld id="{35986A12-67B0-4A98-BB8E-E3EC762BF6BC}" type="slidenum">
              <a:rPr lang="en-US" smtClean="0"/>
              <a:t>16</a:t>
            </a:fld>
            <a:endParaRPr lang="en-US"/>
          </a:p>
        </p:txBody>
      </p:sp>
    </p:spTree>
    <p:extLst>
      <p:ext uri="{BB962C8B-B14F-4D97-AF65-F5344CB8AC3E}">
        <p14:creationId xmlns:p14="http://schemas.microsoft.com/office/powerpoint/2010/main" val="20243079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1940DC-5A54-2669-AF0C-A70B137179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DC72E6-C392-8568-C5BB-55D8C0B3E6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223792-85B9-564E-45C0-A9A6A139FA48}"/>
              </a:ext>
            </a:extLst>
          </p:cNvPr>
          <p:cNvSpPr>
            <a:spLocks noGrp="1"/>
          </p:cNvSpPr>
          <p:nvPr>
            <p:ph type="body" idx="1"/>
          </p:nvPr>
        </p:nvSpPr>
        <p:spPr/>
        <p:txBody>
          <a:bodyPr/>
          <a:lstStyle/>
          <a:p>
            <a:r>
              <a:rPr lang="en-US" b="0" dirty="0"/>
              <a:t>Our ARS system includes a custom feeder, test fixture, and sorting module, each tailored to the part’s geometry.</a:t>
            </a:r>
          </a:p>
          <a:p>
            <a:r>
              <a:rPr lang="en-US" b="0" dirty="0"/>
              <a:t>The feeder loads and positions parts automatically for efficient batch processing. In the test fixture, motorized probes align precisely, and the part holder retracts to allow free vibration, using a 3-channel pickup for accurate data capture. Finally, the sorting module directs parts into ‘Good’ and ‘Bad’ bins based on test results, ensuring streamlined quality control.</a:t>
            </a:r>
          </a:p>
          <a:p>
            <a:r>
              <a:rPr lang="en-US" b="0" dirty="0"/>
              <a:t>This setup can support a family of parts with similar shapes in different sizes, making it adaptable and efficient.</a:t>
            </a:r>
          </a:p>
        </p:txBody>
      </p:sp>
      <p:sp>
        <p:nvSpPr>
          <p:cNvPr id="4" name="Slide Number Placeholder 3">
            <a:extLst>
              <a:ext uri="{FF2B5EF4-FFF2-40B4-BE49-F238E27FC236}">
                <a16:creationId xmlns:a16="http://schemas.microsoft.com/office/drawing/2014/main" id="{781E9190-D138-9E00-5F69-1B729EC8053B}"/>
              </a:ext>
            </a:extLst>
          </p:cNvPr>
          <p:cNvSpPr>
            <a:spLocks noGrp="1"/>
          </p:cNvSpPr>
          <p:nvPr>
            <p:ph type="sldNum" sz="quarter" idx="5"/>
          </p:nvPr>
        </p:nvSpPr>
        <p:spPr/>
        <p:txBody>
          <a:bodyPr/>
          <a:lstStyle/>
          <a:p>
            <a:fld id="{35986A12-67B0-4A98-BB8E-E3EC762BF6BC}" type="slidenum">
              <a:rPr lang="en-US" smtClean="0"/>
              <a:t>17</a:t>
            </a:fld>
            <a:endParaRPr lang="en-US"/>
          </a:p>
        </p:txBody>
      </p:sp>
    </p:spTree>
    <p:extLst>
      <p:ext uri="{BB962C8B-B14F-4D97-AF65-F5344CB8AC3E}">
        <p14:creationId xmlns:p14="http://schemas.microsoft.com/office/powerpoint/2010/main" val="39948708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your time and attention. At EddySonix, we’re dedicated to advancing non-destructive testing technology to meet the highest standards in precision and reliability. If you have any questions or would like to learn more about how ARS technology can support your specific needs, please don’t hesitate to reach out.</a:t>
            </a:r>
          </a:p>
        </p:txBody>
      </p:sp>
      <p:sp>
        <p:nvSpPr>
          <p:cNvPr id="4" name="Slide Number Placeholder 3"/>
          <p:cNvSpPr>
            <a:spLocks noGrp="1"/>
          </p:cNvSpPr>
          <p:nvPr>
            <p:ph type="sldNum" sz="quarter" idx="5"/>
          </p:nvPr>
        </p:nvSpPr>
        <p:spPr/>
        <p:txBody>
          <a:bodyPr/>
          <a:lstStyle/>
          <a:p>
            <a:fld id="{35986A12-67B0-4A98-BB8E-E3EC762BF6BC}" type="slidenum">
              <a:rPr lang="en-US" smtClean="0"/>
              <a:t>18</a:t>
            </a:fld>
            <a:endParaRPr lang="en-US"/>
          </a:p>
        </p:txBody>
      </p:sp>
    </p:spTree>
    <p:extLst>
      <p:ext uri="{BB962C8B-B14F-4D97-AF65-F5344CB8AC3E}">
        <p14:creationId xmlns:p14="http://schemas.microsoft.com/office/powerpoint/2010/main" val="641278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ARS system excels with complex materials often found in aerospace manufacturing, like Titanium alloys and parts created through Additive Manufacturing or Metal Injection Molding. These materials require a high degree of precision because even micro-defects like porosities or small cracks can significantly impact structural integrity. Our system has been extensively validated through R&amp;D projects with aerospace partners, where results are cross-verified using industry standards like CT-scans. This makes the ARS a trusted and reliable solution in critical material testing.</a:t>
            </a:r>
          </a:p>
        </p:txBody>
      </p:sp>
      <p:sp>
        <p:nvSpPr>
          <p:cNvPr id="4" name="Slide Number Placeholder 3"/>
          <p:cNvSpPr>
            <a:spLocks noGrp="1"/>
          </p:cNvSpPr>
          <p:nvPr>
            <p:ph type="sldNum" sz="quarter" idx="5"/>
          </p:nvPr>
        </p:nvSpPr>
        <p:spPr/>
        <p:txBody>
          <a:bodyPr/>
          <a:lstStyle/>
          <a:p>
            <a:fld id="{35986A12-67B0-4A98-BB8E-E3EC762BF6BC}" type="slidenum">
              <a:rPr lang="en-US" smtClean="0"/>
              <a:t>2</a:t>
            </a:fld>
            <a:endParaRPr lang="en-US"/>
          </a:p>
        </p:txBody>
      </p:sp>
    </p:spTree>
    <p:extLst>
      <p:ext uri="{BB962C8B-B14F-4D97-AF65-F5344CB8AC3E}">
        <p14:creationId xmlns:p14="http://schemas.microsoft.com/office/powerpoint/2010/main" val="597888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DC53F-DC01-18DD-996A-CB4A30A7EE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A9D812-EC3F-6260-69F5-8210CBDB7C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65206F-7047-7CF2-774E-8BF5198AB0C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ARS system excels with complex materials often found in aerospace manufacturing, like Titanium alloys and parts created through Additive Manufacturing or Metal Injection Molding. These materials require a high degree of precision because even micro-defects like porosities or small cracks can significantly impact structural integrity. Our system has been extensively validated through R&amp;D projects with aerospace partners, where results are cross-verified using industry standards like CT-scans. This makes the ARS a trusted and reliable solution in critical material testing.</a:t>
            </a:r>
          </a:p>
        </p:txBody>
      </p:sp>
      <p:sp>
        <p:nvSpPr>
          <p:cNvPr id="4" name="Slide Number Placeholder 3">
            <a:extLst>
              <a:ext uri="{FF2B5EF4-FFF2-40B4-BE49-F238E27FC236}">
                <a16:creationId xmlns:a16="http://schemas.microsoft.com/office/drawing/2014/main" id="{EA3C6EA1-E890-545D-7665-9D7A096F4434}"/>
              </a:ext>
            </a:extLst>
          </p:cNvPr>
          <p:cNvSpPr>
            <a:spLocks noGrp="1"/>
          </p:cNvSpPr>
          <p:nvPr>
            <p:ph type="sldNum" sz="quarter" idx="5"/>
          </p:nvPr>
        </p:nvSpPr>
        <p:spPr/>
        <p:txBody>
          <a:bodyPr/>
          <a:lstStyle/>
          <a:p>
            <a:fld id="{35986A12-67B0-4A98-BB8E-E3EC762BF6BC}" type="slidenum">
              <a:rPr lang="en-US" smtClean="0"/>
              <a:t>3</a:t>
            </a:fld>
            <a:endParaRPr lang="en-US"/>
          </a:p>
        </p:txBody>
      </p:sp>
    </p:spTree>
    <p:extLst>
      <p:ext uri="{BB962C8B-B14F-4D97-AF65-F5344CB8AC3E}">
        <p14:creationId xmlns:p14="http://schemas.microsoft.com/office/powerpoint/2010/main" val="690977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High-frequency excitation is a crucial component of the ARS system, as it allows us to detect very fine structural irregularities. Our system operates within a broad frequency range up to 1 MHz, capturing all the essential vibrational modes needed to identify defects accurately. According to ASTM standards, higher frequencies are necessary because they align the wavelength with the size of tiny defects, like micro-cracks or porosities, making them detectable. This sensitivity ensures that even the smallest defects, which could impact the overall integrity, are not missed in quality assessments.</a:t>
            </a:r>
          </a:p>
        </p:txBody>
      </p:sp>
      <p:sp>
        <p:nvSpPr>
          <p:cNvPr id="4" name="Slide Number Placeholder 3"/>
          <p:cNvSpPr>
            <a:spLocks noGrp="1"/>
          </p:cNvSpPr>
          <p:nvPr>
            <p:ph type="sldNum" sz="quarter" idx="5"/>
          </p:nvPr>
        </p:nvSpPr>
        <p:spPr/>
        <p:txBody>
          <a:bodyPr/>
          <a:lstStyle/>
          <a:p>
            <a:fld id="{35986A12-67B0-4A98-BB8E-E3EC762BF6BC}" type="slidenum">
              <a:rPr lang="en-US" smtClean="0"/>
              <a:t>4</a:t>
            </a:fld>
            <a:endParaRPr lang="en-US"/>
          </a:p>
        </p:txBody>
      </p:sp>
    </p:spTree>
    <p:extLst>
      <p:ext uri="{BB962C8B-B14F-4D97-AF65-F5344CB8AC3E}">
        <p14:creationId xmlns:p14="http://schemas.microsoft.com/office/powerpoint/2010/main" val="3523841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ARS system’s multi-channel pickup feature is a significant advancement in capturing comprehensive mode data. By strategically placing multiple pickups around the component, we capture vibrational modes from multiple angles, which is essential for accurate defect detection. Unlike single-pickup systems, which may miss certain modes due to nodal positioning, our multi-channel setup enhances mode detection and labeling accuracy. This approach enables us to analyze a full vibrational profile, ensuring no critical modes are overlooked, and supports our commitment to thorough, high-precision testing.</a:t>
            </a:r>
          </a:p>
        </p:txBody>
      </p:sp>
      <p:sp>
        <p:nvSpPr>
          <p:cNvPr id="4" name="Slide Number Placeholder 3"/>
          <p:cNvSpPr>
            <a:spLocks noGrp="1"/>
          </p:cNvSpPr>
          <p:nvPr>
            <p:ph type="sldNum" sz="quarter" idx="5"/>
          </p:nvPr>
        </p:nvSpPr>
        <p:spPr/>
        <p:txBody>
          <a:bodyPr/>
          <a:lstStyle/>
          <a:p>
            <a:fld id="{35986A12-67B0-4A98-BB8E-E3EC762BF6BC}" type="slidenum">
              <a:rPr lang="en-US" smtClean="0"/>
              <a:t>5</a:t>
            </a:fld>
            <a:endParaRPr lang="en-US"/>
          </a:p>
        </p:txBody>
      </p:sp>
    </p:spTree>
    <p:extLst>
      <p:ext uri="{BB962C8B-B14F-4D97-AF65-F5344CB8AC3E}">
        <p14:creationId xmlns:p14="http://schemas.microsoft.com/office/powerpoint/2010/main" val="1862259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CB4082-BB54-6721-F194-A5619040F8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9117CA-7C3D-67DC-E2ED-B159F4755D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E92931-6334-4A02-53FC-97E0A71D469D}"/>
              </a:ext>
            </a:extLst>
          </p:cNvPr>
          <p:cNvSpPr>
            <a:spLocks noGrp="1"/>
          </p:cNvSpPr>
          <p:nvPr>
            <p:ph type="body" idx="1"/>
          </p:nvPr>
        </p:nvSpPr>
        <p:spPr/>
        <p:txBody>
          <a:bodyPr/>
          <a:lstStyle/>
          <a:p>
            <a:r>
              <a:rPr lang="en-US" dirty="0"/>
              <a:t>Our ARS system performs comprehensive mode analysis, routinely examining between 200 and 300 modes—far beyond the 10-20 modes typically checked in traditional applications. This extensive mode coverage allows us to detect small, randomly located defects throughout the component’s volume, ensuring no critical anomalies are missed. By leveraging high-volume mode tracking, our system provides robust and reliable defect detection, ideal for high-precision parts and advanced quality control requirements.</a:t>
            </a:r>
          </a:p>
        </p:txBody>
      </p:sp>
      <p:sp>
        <p:nvSpPr>
          <p:cNvPr id="4" name="Slide Number Placeholder 3">
            <a:extLst>
              <a:ext uri="{FF2B5EF4-FFF2-40B4-BE49-F238E27FC236}">
                <a16:creationId xmlns:a16="http://schemas.microsoft.com/office/drawing/2014/main" id="{422401A8-0074-3298-7B35-BB03776146BE}"/>
              </a:ext>
            </a:extLst>
          </p:cNvPr>
          <p:cNvSpPr>
            <a:spLocks noGrp="1"/>
          </p:cNvSpPr>
          <p:nvPr>
            <p:ph type="sldNum" sz="quarter" idx="5"/>
          </p:nvPr>
        </p:nvSpPr>
        <p:spPr/>
        <p:txBody>
          <a:bodyPr/>
          <a:lstStyle/>
          <a:p>
            <a:fld id="{35986A12-67B0-4A98-BB8E-E3EC762BF6BC}" type="slidenum">
              <a:rPr lang="en-US" smtClean="0"/>
              <a:t>6</a:t>
            </a:fld>
            <a:endParaRPr lang="en-US"/>
          </a:p>
        </p:txBody>
      </p:sp>
    </p:spTree>
    <p:extLst>
      <p:ext uri="{BB962C8B-B14F-4D97-AF65-F5344CB8AC3E}">
        <p14:creationId xmlns:p14="http://schemas.microsoft.com/office/powerpoint/2010/main" val="138141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highlights ARS’s ability to produce a high-resolution, low-noise spectrum, which is crucial for detailed defect analysis. Through advanced sweep excitation, we can customize parameters to optimize the frequency range. The result is a clean impulse response, capturing both amplitude and phase with exceptional clarity. This low-noise spectrum enables ARS to identify even the smallest flaws within complex structures, ensuring thorough and precise defect detection.</a:t>
            </a:r>
          </a:p>
        </p:txBody>
      </p:sp>
      <p:sp>
        <p:nvSpPr>
          <p:cNvPr id="4" name="Slide Number Placeholder 3"/>
          <p:cNvSpPr>
            <a:spLocks noGrp="1"/>
          </p:cNvSpPr>
          <p:nvPr>
            <p:ph type="sldNum" sz="quarter" idx="5"/>
          </p:nvPr>
        </p:nvSpPr>
        <p:spPr/>
        <p:txBody>
          <a:bodyPr/>
          <a:lstStyle/>
          <a:p>
            <a:fld id="{35986A12-67B0-4A98-BB8E-E3EC762BF6BC}" type="slidenum">
              <a:rPr lang="en-US" smtClean="0"/>
              <a:t>7</a:t>
            </a:fld>
            <a:endParaRPr lang="en-US"/>
          </a:p>
        </p:txBody>
      </p:sp>
    </p:spTree>
    <p:extLst>
      <p:ext uri="{BB962C8B-B14F-4D97-AF65-F5344CB8AC3E}">
        <p14:creationId xmlns:p14="http://schemas.microsoft.com/office/powerpoint/2010/main" val="138535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ARS system goes beyond traditional peak detection by using an advanced fitting algorithm for precise mode decomposition. This process provides comprehensive mode data, capturing each mode’s frequency, damping, and amplitude across multiple channels. With this enhanced sensitivity, ARS is able to detect even closely spaced or hidden modes, ensuring that no critical defects are overlooked. This capability is especially important in high-precision applications, where undetected flaws can have serious consequences.</a:t>
            </a:r>
          </a:p>
        </p:txBody>
      </p:sp>
      <p:sp>
        <p:nvSpPr>
          <p:cNvPr id="4" name="Slide Number Placeholder 3"/>
          <p:cNvSpPr>
            <a:spLocks noGrp="1"/>
          </p:cNvSpPr>
          <p:nvPr>
            <p:ph type="sldNum" sz="quarter" idx="5"/>
          </p:nvPr>
        </p:nvSpPr>
        <p:spPr/>
        <p:txBody>
          <a:bodyPr/>
          <a:lstStyle/>
          <a:p>
            <a:fld id="{35986A12-67B0-4A98-BB8E-E3EC762BF6BC}" type="slidenum">
              <a:rPr lang="en-US" smtClean="0"/>
              <a:t>8</a:t>
            </a:fld>
            <a:endParaRPr lang="en-US"/>
          </a:p>
        </p:txBody>
      </p:sp>
    </p:spTree>
    <p:extLst>
      <p:ext uri="{BB962C8B-B14F-4D97-AF65-F5344CB8AC3E}">
        <p14:creationId xmlns:p14="http://schemas.microsoft.com/office/powerpoint/2010/main" val="4126167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Accurate mode labeling is crucial in ensuring reliable defect detection, especially in complex components with closely spaced modes. ARS achieves this through consistent sequential tagging, assigning each mode a unique label like F1, F2, and so on, which helps with precise tracking. In dense mode regions, ARS uses advanced pattern recognition to distinguish modes effectively, reducing the chance of mislabeling. Additionally, multi-channel validation cross-references data from multiple pickups, further enhancing accuracy and reliability in complex testing scenarios.</a:t>
            </a:r>
          </a:p>
        </p:txBody>
      </p:sp>
      <p:sp>
        <p:nvSpPr>
          <p:cNvPr id="4" name="Slide Number Placeholder 3"/>
          <p:cNvSpPr>
            <a:spLocks noGrp="1"/>
          </p:cNvSpPr>
          <p:nvPr>
            <p:ph type="sldNum" sz="quarter" idx="5"/>
          </p:nvPr>
        </p:nvSpPr>
        <p:spPr/>
        <p:txBody>
          <a:bodyPr/>
          <a:lstStyle/>
          <a:p>
            <a:fld id="{35986A12-67B0-4A98-BB8E-E3EC762BF6BC}" type="slidenum">
              <a:rPr lang="en-US" smtClean="0"/>
              <a:t>9</a:t>
            </a:fld>
            <a:endParaRPr lang="en-US"/>
          </a:p>
        </p:txBody>
      </p:sp>
    </p:spTree>
    <p:extLst>
      <p:ext uri="{BB962C8B-B14F-4D97-AF65-F5344CB8AC3E}">
        <p14:creationId xmlns:p14="http://schemas.microsoft.com/office/powerpoint/2010/main" val="2326540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55CBF-8069-27AA-566B-6B09BDA046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010168-FB4B-1747-1AC3-19DAAD9310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D78357BD-0BE5-B5D4-839C-7C35B412D66E}"/>
              </a:ext>
            </a:extLst>
          </p:cNvPr>
          <p:cNvSpPr>
            <a:spLocks noGrp="1"/>
          </p:cNvSpPr>
          <p:nvPr>
            <p:ph type="dt" sz="half" idx="10"/>
          </p:nvPr>
        </p:nvSpPr>
        <p:spPr>
          <a:xfrm>
            <a:off x="838200" y="6356350"/>
            <a:ext cx="2743200" cy="365125"/>
          </a:xfrm>
          <a:prstGeom prst="rect">
            <a:avLst/>
          </a:prstGeom>
        </p:spPr>
        <p:txBody>
          <a:bodyPr/>
          <a:lstStyle/>
          <a:p>
            <a:fld id="{D01A87BC-FD71-4DBF-AB5A-6FE45F8EEFF1}" type="datetime6">
              <a:rPr lang="en-US" smtClean="0"/>
              <a:t>November 24</a:t>
            </a:fld>
            <a:endParaRPr lang="en-US" dirty="0"/>
          </a:p>
        </p:txBody>
      </p:sp>
      <p:sp>
        <p:nvSpPr>
          <p:cNvPr id="5" name="Footer Placeholder 4">
            <a:extLst>
              <a:ext uri="{FF2B5EF4-FFF2-40B4-BE49-F238E27FC236}">
                <a16:creationId xmlns:a16="http://schemas.microsoft.com/office/drawing/2014/main" id="{84E4E2E7-C0A1-8352-F9A6-4A57F542F3DB}"/>
              </a:ext>
            </a:extLst>
          </p:cNvPr>
          <p:cNvSpPr>
            <a:spLocks noGrp="1"/>
          </p:cNvSpPr>
          <p:nvPr>
            <p:ph type="ftr" sz="quarter" idx="11"/>
          </p:nvPr>
        </p:nvSpPr>
        <p:spPr/>
        <p:txBody>
          <a:bodyPr/>
          <a:lstStyle>
            <a:lvl1pPr>
              <a:defRPr baseline="0"/>
            </a:lvl1pPr>
          </a:lstStyle>
          <a:p>
            <a:r>
              <a:rPr lang="en-US" dirty="0"/>
              <a:t>EddySonix® | Advanced NDT Solutions | November 2024</a:t>
            </a:r>
          </a:p>
        </p:txBody>
      </p:sp>
      <p:sp>
        <p:nvSpPr>
          <p:cNvPr id="6" name="Slide Number Placeholder 5">
            <a:extLst>
              <a:ext uri="{FF2B5EF4-FFF2-40B4-BE49-F238E27FC236}">
                <a16:creationId xmlns:a16="http://schemas.microsoft.com/office/drawing/2014/main" id="{4D2FC4D2-84B5-6157-08DD-41206702529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101930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62B39-4CF7-E4C1-B11B-1274431817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29D6CF0-7D51-E9F0-BAE2-34B6F0F8653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74B36D-07D3-4AC1-42BC-C21FAF3F45A0}"/>
              </a:ext>
            </a:extLst>
          </p:cNvPr>
          <p:cNvSpPr>
            <a:spLocks noGrp="1"/>
          </p:cNvSpPr>
          <p:nvPr>
            <p:ph type="dt" sz="half" idx="10"/>
          </p:nvPr>
        </p:nvSpPr>
        <p:spPr>
          <a:xfrm>
            <a:off x="838200" y="6356350"/>
            <a:ext cx="2743200" cy="365125"/>
          </a:xfrm>
          <a:prstGeom prst="rect">
            <a:avLst/>
          </a:prstGeom>
        </p:spPr>
        <p:txBody>
          <a:bodyPr/>
          <a:lstStyle/>
          <a:p>
            <a:fld id="{EB8103CE-0B42-45AE-AC5F-24C82C415D63}" type="datetime6">
              <a:rPr lang="en-US" smtClean="0"/>
              <a:t>November 24</a:t>
            </a:fld>
            <a:endParaRPr lang="en-US" dirty="0"/>
          </a:p>
        </p:txBody>
      </p:sp>
      <p:sp>
        <p:nvSpPr>
          <p:cNvPr id="5" name="Footer Placeholder 4">
            <a:extLst>
              <a:ext uri="{FF2B5EF4-FFF2-40B4-BE49-F238E27FC236}">
                <a16:creationId xmlns:a16="http://schemas.microsoft.com/office/drawing/2014/main" id="{7B8C7064-F18D-59F3-DFDA-4A61D7EDA832}"/>
              </a:ext>
            </a:extLst>
          </p:cNvPr>
          <p:cNvSpPr>
            <a:spLocks noGrp="1"/>
          </p:cNvSpPr>
          <p:nvPr>
            <p:ph type="ftr" sz="quarter" idx="11"/>
          </p:nvPr>
        </p:nvSpPr>
        <p:spPr/>
        <p:txBody>
          <a:bodyPr/>
          <a:lstStyle/>
          <a:p>
            <a:r>
              <a:rPr lang="en-US" noProof="0" dirty="0"/>
              <a:t>EddySonix® | Advanced NDT Solutions | November 2024</a:t>
            </a:r>
          </a:p>
        </p:txBody>
      </p:sp>
      <p:sp>
        <p:nvSpPr>
          <p:cNvPr id="6" name="Slide Number Placeholder 5">
            <a:extLst>
              <a:ext uri="{FF2B5EF4-FFF2-40B4-BE49-F238E27FC236}">
                <a16:creationId xmlns:a16="http://schemas.microsoft.com/office/drawing/2014/main" id="{9FA3BBED-E234-6B3C-C91E-FEB5B11BEF7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117480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34F1DB-C37F-2ECA-6F2D-BD1D1960725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24D24B-237B-B06D-A3C3-524240E6FD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4ECA45-B9E2-81F3-8533-0A19AD434362}"/>
              </a:ext>
            </a:extLst>
          </p:cNvPr>
          <p:cNvSpPr>
            <a:spLocks noGrp="1"/>
          </p:cNvSpPr>
          <p:nvPr>
            <p:ph type="dt" sz="half" idx="10"/>
          </p:nvPr>
        </p:nvSpPr>
        <p:spPr>
          <a:xfrm>
            <a:off x="838200" y="6356350"/>
            <a:ext cx="2743200" cy="365125"/>
          </a:xfrm>
          <a:prstGeom prst="rect">
            <a:avLst/>
          </a:prstGeom>
        </p:spPr>
        <p:txBody>
          <a:bodyPr/>
          <a:lstStyle/>
          <a:p>
            <a:fld id="{9494643C-51FC-4D9E-AD68-D7CA5C06DD98}" type="datetime6">
              <a:rPr lang="en-US" smtClean="0"/>
              <a:t>November 24</a:t>
            </a:fld>
            <a:endParaRPr lang="en-US" dirty="0"/>
          </a:p>
        </p:txBody>
      </p:sp>
      <p:sp>
        <p:nvSpPr>
          <p:cNvPr id="5" name="Footer Placeholder 4">
            <a:extLst>
              <a:ext uri="{FF2B5EF4-FFF2-40B4-BE49-F238E27FC236}">
                <a16:creationId xmlns:a16="http://schemas.microsoft.com/office/drawing/2014/main" id="{32DF576C-E1AD-6CC6-1299-CD0BE6A7DFB8}"/>
              </a:ext>
            </a:extLst>
          </p:cNvPr>
          <p:cNvSpPr>
            <a:spLocks noGrp="1"/>
          </p:cNvSpPr>
          <p:nvPr>
            <p:ph type="ftr" sz="quarter" idx="11"/>
          </p:nvPr>
        </p:nvSpPr>
        <p:spPr/>
        <p:txBody>
          <a:bodyPr/>
          <a:lstStyle/>
          <a:p>
            <a:r>
              <a:rPr lang="en-US" dirty="0"/>
              <a:t>EddySonix® | Advanced NDT Solutions | November 2024</a:t>
            </a:r>
          </a:p>
        </p:txBody>
      </p:sp>
      <p:sp>
        <p:nvSpPr>
          <p:cNvPr id="6" name="Slide Number Placeholder 5">
            <a:extLst>
              <a:ext uri="{FF2B5EF4-FFF2-40B4-BE49-F238E27FC236}">
                <a16:creationId xmlns:a16="http://schemas.microsoft.com/office/drawing/2014/main" id="{D285F28B-2493-97CF-DD23-5EFB9E8559B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21157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8762B-8F97-DC1F-0DE1-829D31ECBC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EBC6A4-4C53-22A6-C3A3-489F126693D6}"/>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84366F5-8B1D-943E-B700-F69238DC1A81}"/>
              </a:ext>
            </a:extLst>
          </p:cNvPr>
          <p:cNvSpPr>
            <a:spLocks noGrp="1"/>
          </p:cNvSpPr>
          <p:nvPr>
            <p:ph type="dt" sz="half" idx="10"/>
          </p:nvPr>
        </p:nvSpPr>
        <p:spPr>
          <a:xfrm>
            <a:off x="838200" y="6356350"/>
            <a:ext cx="2743200" cy="365125"/>
          </a:xfrm>
          <a:prstGeom prst="rect">
            <a:avLst/>
          </a:prstGeom>
        </p:spPr>
        <p:txBody>
          <a:bodyPr/>
          <a:lstStyle/>
          <a:p>
            <a:fld id="{912517FD-8FDD-4CCA-B71C-EBDDA09CDF63}" type="datetime6">
              <a:rPr lang="en-US" smtClean="0"/>
              <a:t>November 24</a:t>
            </a:fld>
            <a:endParaRPr lang="en-US" dirty="0"/>
          </a:p>
        </p:txBody>
      </p:sp>
      <p:sp>
        <p:nvSpPr>
          <p:cNvPr id="5" name="Footer Placeholder 4">
            <a:extLst>
              <a:ext uri="{FF2B5EF4-FFF2-40B4-BE49-F238E27FC236}">
                <a16:creationId xmlns:a16="http://schemas.microsoft.com/office/drawing/2014/main" id="{9ED7ABF8-C9D5-DC74-A3FC-3878CB96374D}"/>
              </a:ext>
            </a:extLst>
          </p:cNvPr>
          <p:cNvSpPr>
            <a:spLocks noGrp="1"/>
          </p:cNvSpPr>
          <p:nvPr>
            <p:ph type="ftr" sz="quarter" idx="11"/>
          </p:nvPr>
        </p:nvSpPr>
        <p:spPr/>
        <p:txBody>
          <a:bodyPr/>
          <a:lstStyle/>
          <a:p>
            <a:r>
              <a:rPr lang="en-US"/>
              <a:t>EddySonix® | Advanced NDT Solutions | November 2024</a:t>
            </a:r>
            <a:endParaRPr lang="en-US" dirty="0"/>
          </a:p>
        </p:txBody>
      </p:sp>
      <p:sp>
        <p:nvSpPr>
          <p:cNvPr id="6" name="Slide Number Placeholder 5">
            <a:extLst>
              <a:ext uri="{FF2B5EF4-FFF2-40B4-BE49-F238E27FC236}">
                <a16:creationId xmlns:a16="http://schemas.microsoft.com/office/drawing/2014/main" id="{DA90126E-C238-1D75-8A36-0BFAB1F0C7DB}"/>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02943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9A060-A21C-CCC6-C1B0-ACA7DAF287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0B0617-5ADE-7096-37DE-5FECABCC4B4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10FDEA35-E62C-FBDF-318B-ECB30818D238}"/>
              </a:ext>
            </a:extLst>
          </p:cNvPr>
          <p:cNvSpPr>
            <a:spLocks noGrp="1"/>
          </p:cNvSpPr>
          <p:nvPr>
            <p:ph type="dt" sz="half" idx="10"/>
          </p:nvPr>
        </p:nvSpPr>
        <p:spPr>
          <a:xfrm>
            <a:off x="838200" y="6356350"/>
            <a:ext cx="2743200" cy="365125"/>
          </a:xfrm>
          <a:prstGeom prst="rect">
            <a:avLst/>
          </a:prstGeom>
        </p:spPr>
        <p:txBody>
          <a:bodyPr/>
          <a:lstStyle/>
          <a:p>
            <a:fld id="{B0A53EA8-A763-41ED-BF5F-5A9B99250DF7}" type="datetime6">
              <a:rPr lang="en-US" smtClean="0"/>
              <a:t>November 24</a:t>
            </a:fld>
            <a:endParaRPr lang="en-US" dirty="0"/>
          </a:p>
        </p:txBody>
      </p:sp>
      <p:sp>
        <p:nvSpPr>
          <p:cNvPr id="5" name="Footer Placeholder 4">
            <a:extLst>
              <a:ext uri="{FF2B5EF4-FFF2-40B4-BE49-F238E27FC236}">
                <a16:creationId xmlns:a16="http://schemas.microsoft.com/office/drawing/2014/main" id="{9ECDA0B0-A0F5-AF20-D339-2F37D0FB6E7B}"/>
              </a:ext>
            </a:extLst>
          </p:cNvPr>
          <p:cNvSpPr>
            <a:spLocks noGrp="1"/>
          </p:cNvSpPr>
          <p:nvPr>
            <p:ph type="ftr" sz="quarter" idx="11"/>
          </p:nvPr>
        </p:nvSpPr>
        <p:spPr/>
        <p:txBody>
          <a:bodyPr/>
          <a:lstStyle/>
          <a:p>
            <a:r>
              <a:rPr lang="en-US"/>
              <a:t>EddySonix® | Advanced NDT Solutions | November 2024</a:t>
            </a:r>
            <a:endParaRPr lang="en-US" dirty="0"/>
          </a:p>
        </p:txBody>
      </p:sp>
      <p:sp>
        <p:nvSpPr>
          <p:cNvPr id="6" name="Slide Number Placeholder 5">
            <a:extLst>
              <a:ext uri="{FF2B5EF4-FFF2-40B4-BE49-F238E27FC236}">
                <a16:creationId xmlns:a16="http://schemas.microsoft.com/office/drawing/2014/main" id="{A37A2DD9-09E3-F4DB-9F4E-1D9A0246E6C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934096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A0AD9-9505-2F2A-57BE-22E2A492C0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9965800-1AEB-A868-37A8-6031D725A8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0F8912-2C54-2EBE-6734-B293BF9DFB6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C0DA69-453B-8F07-8200-C880CD8FF469}"/>
              </a:ext>
            </a:extLst>
          </p:cNvPr>
          <p:cNvSpPr>
            <a:spLocks noGrp="1"/>
          </p:cNvSpPr>
          <p:nvPr>
            <p:ph type="dt" sz="half" idx="10"/>
          </p:nvPr>
        </p:nvSpPr>
        <p:spPr>
          <a:xfrm>
            <a:off x="838200" y="6356350"/>
            <a:ext cx="2743200" cy="365125"/>
          </a:xfrm>
          <a:prstGeom prst="rect">
            <a:avLst/>
          </a:prstGeom>
        </p:spPr>
        <p:txBody>
          <a:bodyPr/>
          <a:lstStyle/>
          <a:p>
            <a:fld id="{B2AA001E-40D7-45CC-A5D0-586515ED8A72}" type="datetime6">
              <a:rPr lang="en-US" smtClean="0"/>
              <a:t>November 24</a:t>
            </a:fld>
            <a:endParaRPr lang="en-US" dirty="0"/>
          </a:p>
        </p:txBody>
      </p:sp>
      <p:sp>
        <p:nvSpPr>
          <p:cNvPr id="6" name="Footer Placeholder 5">
            <a:extLst>
              <a:ext uri="{FF2B5EF4-FFF2-40B4-BE49-F238E27FC236}">
                <a16:creationId xmlns:a16="http://schemas.microsoft.com/office/drawing/2014/main" id="{D7D34014-447F-C51D-7393-795CFBAA9AA1}"/>
              </a:ext>
            </a:extLst>
          </p:cNvPr>
          <p:cNvSpPr>
            <a:spLocks noGrp="1"/>
          </p:cNvSpPr>
          <p:nvPr>
            <p:ph type="ftr" sz="quarter" idx="11"/>
          </p:nvPr>
        </p:nvSpPr>
        <p:spPr/>
        <p:txBody>
          <a:bodyPr/>
          <a:lstStyle/>
          <a:p>
            <a:r>
              <a:rPr lang="en-US"/>
              <a:t>EddySonix® | Advanced NDT Solutions | November 2024</a:t>
            </a:r>
            <a:endParaRPr lang="en-US" dirty="0"/>
          </a:p>
        </p:txBody>
      </p:sp>
      <p:sp>
        <p:nvSpPr>
          <p:cNvPr id="7" name="Slide Number Placeholder 6">
            <a:extLst>
              <a:ext uri="{FF2B5EF4-FFF2-40B4-BE49-F238E27FC236}">
                <a16:creationId xmlns:a16="http://schemas.microsoft.com/office/drawing/2014/main" id="{357859D9-C2C8-1966-5D81-D95EA428ECE6}"/>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987173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9C4BF-EEA8-21E5-DA58-46594BB559E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1EFCA2-F4FE-F8C7-1470-3E9E277CEC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9271EC-3970-A9A1-DB3B-8F59F1C689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C03362-354C-D886-8A6F-6E472BA3ED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2026C1-8873-52C0-B6AE-FBB1228675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0AF03C-712E-6D47-F7C7-6AF318EFE073}"/>
              </a:ext>
            </a:extLst>
          </p:cNvPr>
          <p:cNvSpPr>
            <a:spLocks noGrp="1"/>
          </p:cNvSpPr>
          <p:nvPr>
            <p:ph type="dt" sz="half" idx="10"/>
          </p:nvPr>
        </p:nvSpPr>
        <p:spPr>
          <a:xfrm>
            <a:off x="838200" y="6356350"/>
            <a:ext cx="2743200" cy="365125"/>
          </a:xfrm>
          <a:prstGeom prst="rect">
            <a:avLst/>
          </a:prstGeom>
        </p:spPr>
        <p:txBody>
          <a:bodyPr/>
          <a:lstStyle/>
          <a:p>
            <a:fld id="{D4B4CC23-BD8E-40DC-8AD5-58064F69BE08}" type="datetime6">
              <a:rPr lang="en-US" smtClean="0"/>
              <a:t>November 24</a:t>
            </a:fld>
            <a:endParaRPr lang="en-US" dirty="0"/>
          </a:p>
        </p:txBody>
      </p:sp>
      <p:sp>
        <p:nvSpPr>
          <p:cNvPr id="8" name="Footer Placeholder 7">
            <a:extLst>
              <a:ext uri="{FF2B5EF4-FFF2-40B4-BE49-F238E27FC236}">
                <a16:creationId xmlns:a16="http://schemas.microsoft.com/office/drawing/2014/main" id="{D9216D86-65F9-894A-C7BF-0C72637C5441}"/>
              </a:ext>
            </a:extLst>
          </p:cNvPr>
          <p:cNvSpPr>
            <a:spLocks noGrp="1"/>
          </p:cNvSpPr>
          <p:nvPr>
            <p:ph type="ftr" sz="quarter" idx="11"/>
          </p:nvPr>
        </p:nvSpPr>
        <p:spPr/>
        <p:txBody>
          <a:bodyPr/>
          <a:lstStyle/>
          <a:p>
            <a:r>
              <a:rPr lang="en-US"/>
              <a:t>EddySonix® | Advanced NDT Solutions | November 2024</a:t>
            </a:r>
            <a:endParaRPr lang="en-US" dirty="0"/>
          </a:p>
        </p:txBody>
      </p:sp>
      <p:sp>
        <p:nvSpPr>
          <p:cNvPr id="9" name="Slide Number Placeholder 8">
            <a:extLst>
              <a:ext uri="{FF2B5EF4-FFF2-40B4-BE49-F238E27FC236}">
                <a16:creationId xmlns:a16="http://schemas.microsoft.com/office/drawing/2014/main" id="{13075FF9-D0B1-97FA-0B28-FD0E75FEB1BD}"/>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71794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D43DE-BB3C-A6ED-2564-D6369D0C23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85EB8D-6DA2-2AFD-8B58-E4281217B121}"/>
              </a:ext>
            </a:extLst>
          </p:cNvPr>
          <p:cNvSpPr>
            <a:spLocks noGrp="1"/>
          </p:cNvSpPr>
          <p:nvPr>
            <p:ph type="dt" sz="half" idx="10"/>
          </p:nvPr>
        </p:nvSpPr>
        <p:spPr>
          <a:xfrm>
            <a:off x="838200" y="6356350"/>
            <a:ext cx="2743200" cy="365125"/>
          </a:xfrm>
          <a:prstGeom prst="rect">
            <a:avLst/>
          </a:prstGeom>
        </p:spPr>
        <p:txBody>
          <a:bodyPr/>
          <a:lstStyle/>
          <a:p>
            <a:fld id="{1F794E65-8E89-4FC5-9921-C73ABD97DA81}" type="datetime6">
              <a:rPr lang="en-US" smtClean="0"/>
              <a:t>November 24</a:t>
            </a:fld>
            <a:endParaRPr lang="en-US" dirty="0"/>
          </a:p>
        </p:txBody>
      </p:sp>
      <p:sp>
        <p:nvSpPr>
          <p:cNvPr id="4" name="Footer Placeholder 3">
            <a:extLst>
              <a:ext uri="{FF2B5EF4-FFF2-40B4-BE49-F238E27FC236}">
                <a16:creationId xmlns:a16="http://schemas.microsoft.com/office/drawing/2014/main" id="{A400D3D8-3C21-8326-72AC-9A12A4E028CF}"/>
              </a:ext>
            </a:extLst>
          </p:cNvPr>
          <p:cNvSpPr>
            <a:spLocks noGrp="1"/>
          </p:cNvSpPr>
          <p:nvPr>
            <p:ph type="ftr" sz="quarter" idx="11"/>
          </p:nvPr>
        </p:nvSpPr>
        <p:spPr/>
        <p:txBody>
          <a:bodyPr/>
          <a:lstStyle/>
          <a:p>
            <a:r>
              <a:rPr lang="en-US"/>
              <a:t>EddySonix® | Advanced NDT Solutions | November 2024</a:t>
            </a:r>
            <a:endParaRPr lang="en-US" dirty="0"/>
          </a:p>
        </p:txBody>
      </p:sp>
      <p:sp>
        <p:nvSpPr>
          <p:cNvPr id="5" name="Slide Number Placeholder 4">
            <a:extLst>
              <a:ext uri="{FF2B5EF4-FFF2-40B4-BE49-F238E27FC236}">
                <a16:creationId xmlns:a16="http://schemas.microsoft.com/office/drawing/2014/main" id="{E326D9AD-5FE8-8C49-4849-BDC2E57CF26E}"/>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40834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B33EC7-FCF4-E5D0-864D-9A0A30D9CAD5}"/>
              </a:ext>
            </a:extLst>
          </p:cNvPr>
          <p:cNvSpPr>
            <a:spLocks noGrp="1"/>
          </p:cNvSpPr>
          <p:nvPr>
            <p:ph type="dt" sz="half" idx="10"/>
          </p:nvPr>
        </p:nvSpPr>
        <p:spPr>
          <a:xfrm>
            <a:off x="838200" y="6356350"/>
            <a:ext cx="2743200" cy="365125"/>
          </a:xfrm>
          <a:prstGeom prst="rect">
            <a:avLst/>
          </a:prstGeom>
        </p:spPr>
        <p:txBody>
          <a:bodyPr/>
          <a:lstStyle/>
          <a:p>
            <a:fld id="{D47D22C7-8E6D-405A-A34E-3BA6561CEC92}" type="datetime6">
              <a:rPr lang="en-US" smtClean="0"/>
              <a:t>November 24</a:t>
            </a:fld>
            <a:endParaRPr lang="en-US" dirty="0"/>
          </a:p>
        </p:txBody>
      </p:sp>
      <p:sp>
        <p:nvSpPr>
          <p:cNvPr id="3" name="Footer Placeholder 2">
            <a:extLst>
              <a:ext uri="{FF2B5EF4-FFF2-40B4-BE49-F238E27FC236}">
                <a16:creationId xmlns:a16="http://schemas.microsoft.com/office/drawing/2014/main" id="{9F26B4C6-1278-7106-154F-8C7FB280456A}"/>
              </a:ext>
            </a:extLst>
          </p:cNvPr>
          <p:cNvSpPr>
            <a:spLocks noGrp="1"/>
          </p:cNvSpPr>
          <p:nvPr>
            <p:ph type="ftr" sz="quarter" idx="11"/>
          </p:nvPr>
        </p:nvSpPr>
        <p:spPr/>
        <p:txBody>
          <a:bodyPr/>
          <a:lstStyle>
            <a:lvl1pPr>
              <a:defRPr baseline="0">
                <a:solidFill>
                  <a:schemeClr val="tx1">
                    <a:lumMod val="50000"/>
                    <a:lumOff val="50000"/>
                  </a:schemeClr>
                </a:solidFill>
              </a:defRPr>
            </a:lvl1pPr>
          </a:lstStyle>
          <a:p>
            <a:r>
              <a:rPr lang="en-US" dirty="0"/>
              <a:t>EddySonix® | Advanced NDT Solutions | November 2024</a:t>
            </a:r>
          </a:p>
        </p:txBody>
      </p:sp>
      <p:sp>
        <p:nvSpPr>
          <p:cNvPr id="4" name="Slide Number Placeholder 3">
            <a:extLst>
              <a:ext uri="{FF2B5EF4-FFF2-40B4-BE49-F238E27FC236}">
                <a16:creationId xmlns:a16="http://schemas.microsoft.com/office/drawing/2014/main" id="{12365DE7-CEDF-797D-132E-992B7BE6F975}"/>
              </a:ext>
            </a:extLst>
          </p:cNvPr>
          <p:cNvSpPr>
            <a:spLocks noGrp="1"/>
          </p:cNvSpPr>
          <p:nvPr>
            <p:ph type="sldNum" sz="quarter" idx="12"/>
          </p:nvPr>
        </p:nvSpPr>
        <p:spPr/>
        <p:txBody>
          <a:bodyPr/>
          <a:lstStyle>
            <a:lvl1pPr>
              <a:defRPr baseline="0">
                <a:solidFill>
                  <a:schemeClr val="tx1">
                    <a:lumMod val="50000"/>
                    <a:lumOff val="50000"/>
                  </a:schemeClr>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6147228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3C144-103A-9305-CD29-8CFC92E8DF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2F07DBB-5CD2-DC80-E46F-C1D68092BB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C58DC5-F1ED-4607-1E47-14AD7806E4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F5A186-835E-7BE0-0765-4EB583E6B8A2}"/>
              </a:ext>
            </a:extLst>
          </p:cNvPr>
          <p:cNvSpPr>
            <a:spLocks noGrp="1"/>
          </p:cNvSpPr>
          <p:nvPr>
            <p:ph type="dt" sz="half" idx="10"/>
          </p:nvPr>
        </p:nvSpPr>
        <p:spPr>
          <a:xfrm>
            <a:off x="838200" y="6356350"/>
            <a:ext cx="2743200" cy="365125"/>
          </a:xfrm>
          <a:prstGeom prst="rect">
            <a:avLst/>
          </a:prstGeom>
        </p:spPr>
        <p:txBody>
          <a:bodyPr/>
          <a:lstStyle/>
          <a:p>
            <a:fld id="{DF4AF6F1-7DF4-4941-9D5A-9E98B4CFD20F}" type="datetime6">
              <a:rPr lang="en-US" smtClean="0"/>
              <a:t>November 24</a:t>
            </a:fld>
            <a:endParaRPr lang="en-US" dirty="0"/>
          </a:p>
        </p:txBody>
      </p:sp>
      <p:sp>
        <p:nvSpPr>
          <p:cNvPr id="6" name="Footer Placeholder 5">
            <a:extLst>
              <a:ext uri="{FF2B5EF4-FFF2-40B4-BE49-F238E27FC236}">
                <a16:creationId xmlns:a16="http://schemas.microsoft.com/office/drawing/2014/main" id="{465287CC-3D88-2687-7763-374B496396C5}"/>
              </a:ext>
            </a:extLst>
          </p:cNvPr>
          <p:cNvSpPr>
            <a:spLocks noGrp="1"/>
          </p:cNvSpPr>
          <p:nvPr>
            <p:ph type="ftr" sz="quarter" idx="11"/>
          </p:nvPr>
        </p:nvSpPr>
        <p:spPr/>
        <p:txBody>
          <a:bodyPr/>
          <a:lstStyle/>
          <a:p>
            <a:r>
              <a:rPr lang="en-US"/>
              <a:t>EddySonix® | Advanced NDT Solutions | November 2024</a:t>
            </a:r>
            <a:endParaRPr lang="en-US" dirty="0"/>
          </a:p>
        </p:txBody>
      </p:sp>
      <p:sp>
        <p:nvSpPr>
          <p:cNvPr id="7" name="Slide Number Placeholder 6">
            <a:extLst>
              <a:ext uri="{FF2B5EF4-FFF2-40B4-BE49-F238E27FC236}">
                <a16:creationId xmlns:a16="http://schemas.microsoft.com/office/drawing/2014/main" id="{28726B43-D86A-82A0-2D24-A3404C671143}"/>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2947919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D525C-5E04-0EFB-F94C-FE06C875AA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133B2B-C04E-EBB4-FFF9-20D66E9321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2951C4-9CBB-387B-BC91-929CB7B837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4DA0C5-02F4-9C91-C39C-637FFA562CC0}"/>
              </a:ext>
            </a:extLst>
          </p:cNvPr>
          <p:cNvSpPr>
            <a:spLocks noGrp="1"/>
          </p:cNvSpPr>
          <p:nvPr>
            <p:ph type="dt" sz="half" idx="10"/>
          </p:nvPr>
        </p:nvSpPr>
        <p:spPr>
          <a:xfrm>
            <a:off x="838200" y="6356350"/>
            <a:ext cx="2743200" cy="365125"/>
          </a:xfrm>
          <a:prstGeom prst="rect">
            <a:avLst/>
          </a:prstGeom>
        </p:spPr>
        <p:txBody>
          <a:bodyPr/>
          <a:lstStyle/>
          <a:p>
            <a:fld id="{1BC200FF-A995-4282-86C6-14294C2299B4}" type="datetime6">
              <a:rPr lang="en-US" smtClean="0"/>
              <a:t>November 24</a:t>
            </a:fld>
            <a:endParaRPr lang="en-US" dirty="0"/>
          </a:p>
        </p:txBody>
      </p:sp>
      <p:sp>
        <p:nvSpPr>
          <p:cNvPr id="6" name="Footer Placeholder 5">
            <a:extLst>
              <a:ext uri="{FF2B5EF4-FFF2-40B4-BE49-F238E27FC236}">
                <a16:creationId xmlns:a16="http://schemas.microsoft.com/office/drawing/2014/main" id="{5382FBC1-64A7-B9EF-68E0-D6484DCCAB8E}"/>
              </a:ext>
            </a:extLst>
          </p:cNvPr>
          <p:cNvSpPr>
            <a:spLocks noGrp="1"/>
          </p:cNvSpPr>
          <p:nvPr>
            <p:ph type="ftr" sz="quarter" idx="11"/>
          </p:nvPr>
        </p:nvSpPr>
        <p:spPr/>
        <p:txBody>
          <a:bodyPr/>
          <a:lstStyle/>
          <a:p>
            <a:r>
              <a:rPr lang="en-US" dirty="0"/>
              <a:t>EddySonix® | Advanced NDT Solutions | November 2024</a:t>
            </a:r>
          </a:p>
        </p:txBody>
      </p:sp>
      <p:sp>
        <p:nvSpPr>
          <p:cNvPr id="7" name="Slide Number Placeholder 6">
            <a:extLst>
              <a:ext uri="{FF2B5EF4-FFF2-40B4-BE49-F238E27FC236}">
                <a16:creationId xmlns:a16="http://schemas.microsoft.com/office/drawing/2014/main" id="{FCAB411C-D55D-9479-8E86-5C23E0FB965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945660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248F4C-FAE4-F4C6-46CD-2A0A488213F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61BD9E-25F3-688B-F442-A404C0B832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2288C45-312E-2A64-5204-B2871C4A0B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AD9D2E8-8580-48EB-9E5C-F1F366F51526}" type="datetime6">
              <a:rPr lang="en-US" smtClean="0"/>
              <a:t>November 24</a:t>
            </a:fld>
            <a:endParaRPr lang="en-US" dirty="0"/>
          </a:p>
        </p:txBody>
      </p:sp>
      <p:sp>
        <p:nvSpPr>
          <p:cNvPr id="5" name="Footer Placeholder 4">
            <a:extLst>
              <a:ext uri="{FF2B5EF4-FFF2-40B4-BE49-F238E27FC236}">
                <a16:creationId xmlns:a16="http://schemas.microsoft.com/office/drawing/2014/main" id="{EC4DACA4-ECE3-CA75-ED0D-9A1C40E1FD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aseline="0">
                <a:solidFill>
                  <a:schemeClr val="tx1">
                    <a:lumMod val="50000"/>
                    <a:lumOff val="50000"/>
                  </a:schemeClr>
                </a:solidFill>
              </a:defRPr>
            </a:lvl1pPr>
          </a:lstStyle>
          <a:p>
            <a:r>
              <a:rPr lang="en-US" dirty="0"/>
              <a:t>EddySonix® | Advanced NDT Solutions | November 2024</a:t>
            </a:r>
          </a:p>
        </p:txBody>
      </p:sp>
      <p:sp>
        <p:nvSpPr>
          <p:cNvPr id="6" name="Slide Number Placeholder 5">
            <a:extLst>
              <a:ext uri="{FF2B5EF4-FFF2-40B4-BE49-F238E27FC236}">
                <a16:creationId xmlns:a16="http://schemas.microsoft.com/office/drawing/2014/main" id="{02E824C2-72E4-D95D-1FDF-6C02FAB7E3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aseline="0">
                <a:solidFill>
                  <a:schemeClr val="tx1">
                    <a:lumMod val="50000"/>
                    <a:lumOff val="50000"/>
                  </a:schemeClr>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899006474"/>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8E57E-5146-DC8A-6C1D-0BAF02907D38}"/>
              </a:ext>
            </a:extLst>
          </p:cNvPr>
          <p:cNvSpPr>
            <a:spLocks noGrp="1"/>
          </p:cNvSpPr>
          <p:nvPr>
            <p:ph type="ctrTitle"/>
          </p:nvPr>
        </p:nvSpPr>
        <p:spPr>
          <a:xfrm>
            <a:off x="6730000" y="639097"/>
            <a:ext cx="4813072" cy="3494791"/>
          </a:xfrm>
        </p:spPr>
        <p:txBody>
          <a:bodyPr>
            <a:normAutofit/>
          </a:bodyPr>
          <a:lstStyle/>
          <a:p>
            <a:r>
              <a:rPr lang="en-US" sz="4400" dirty="0"/>
              <a:t>EddySonix ARS Technology: Redefining Precision in Aerospace Testing</a:t>
            </a:r>
          </a:p>
        </p:txBody>
      </p:sp>
      <p:sp>
        <p:nvSpPr>
          <p:cNvPr id="3" name="Subtitle 2">
            <a:extLst>
              <a:ext uri="{FF2B5EF4-FFF2-40B4-BE49-F238E27FC236}">
                <a16:creationId xmlns:a16="http://schemas.microsoft.com/office/drawing/2014/main" id="{AA6FB887-62B2-2439-851C-230A38472F55}"/>
              </a:ext>
            </a:extLst>
          </p:cNvPr>
          <p:cNvSpPr>
            <a:spLocks noGrp="1"/>
          </p:cNvSpPr>
          <p:nvPr>
            <p:ph type="subTitle" idx="1"/>
          </p:nvPr>
        </p:nvSpPr>
        <p:spPr>
          <a:xfrm>
            <a:off x="6729999" y="4455621"/>
            <a:ext cx="4829101" cy="1238616"/>
          </a:xfrm>
        </p:spPr>
        <p:txBody>
          <a:bodyPr>
            <a:normAutofit/>
          </a:bodyPr>
          <a:lstStyle/>
          <a:p>
            <a:pPr>
              <a:lnSpc>
                <a:spcPct val="110000"/>
              </a:lnSpc>
            </a:pPr>
            <a:r>
              <a:rPr lang="en-US" sz="2200" dirty="0"/>
              <a:t>Advanced NDT Solutions for High-Precision Aerospace Components</a:t>
            </a:r>
          </a:p>
        </p:txBody>
      </p:sp>
      <p:sp>
        <p:nvSpPr>
          <p:cNvPr id="5" name="Footer Placeholder 4">
            <a:extLst>
              <a:ext uri="{FF2B5EF4-FFF2-40B4-BE49-F238E27FC236}">
                <a16:creationId xmlns:a16="http://schemas.microsoft.com/office/drawing/2014/main" id="{05CBA01E-02A6-3A0A-11FB-AC48424E8C75}"/>
              </a:ext>
            </a:extLst>
          </p:cNvPr>
          <p:cNvSpPr>
            <a:spLocks noGrp="1"/>
          </p:cNvSpPr>
          <p:nvPr>
            <p:ph type="ftr" sz="quarter" idx="11"/>
          </p:nvPr>
        </p:nvSpPr>
        <p:spPr>
          <a:xfrm>
            <a:off x="7292341" y="6339804"/>
            <a:ext cx="3469066" cy="398215"/>
          </a:xfrm>
        </p:spPr>
        <p:txBody>
          <a:bodyPr>
            <a:normAutofit fontScale="92500"/>
          </a:bodyPr>
          <a:lstStyle/>
          <a:p>
            <a:pPr>
              <a:spcAft>
                <a:spcPts val="600"/>
              </a:spcAft>
            </a:pPr>
            <a:r>
              <a:rPr lang="en-US" dirty="0"/>
              <a:t>EddySonix® | Advanced NDT Solutions | November 2024</a:t>
            </a:r>
          </a:p>
        </p:txBody>
      </p:sp>
      <p:sp>
        <p:nvSpPr>
          <p:cNvPr id="7" name="Slide Number Placeholder 6">
            <a:extLst>
              <a:ext uri="{FF2B5EF4-FFF2-40B4-BE49-F238E27FC236}">
                <a16:creationId xmlns:a16="http://schemas.microsoft.com/office/drawing/2014/main" id="{0CF3662B-5FBC-9C08-5A18-4CAA2F228CD9}"/>
              </a:ext>
            </a:extLst>
          </p:cNvPr>
          <p:cNvSpPr>
            <a:spLocks noGrp="1"/>
          </p:cNvSpPr>
          <p:nvPr>
            <p:ph type="sldNum" sz="quarter" idx="12"/>
          </p:nvPr>
        </p:nvSpPr>
        <p:spPr/>
        <p:txBody>
          <a:bodyPr/>
          <a:lstStyle/>
          <a:p>
            <a:fld id="{3A98EE3D-8CD1-4C3F-BD1C-C98C9596463C}" type="slidenum">
              <a:rPr lang="en-US" smtClean="0"/>
              <a:t>1</a:t>
            </a:fld>
            <a:endParaRPr lang="en-US" dirty="0"/>
          </a:p>
        </p:txBody>
      </p:sp>
      <p:pic>
        <p:nvPicPr>
          <p:cNvPr id="4" name="Picture 3" descr="Close-up of a jet engine&#10;&#10;Description automatically generated">
            <a:extLst>
              <a:ext uri="{FF2B5EF4-FFF2-40B4-BE49-F238E27FC236}">
                <a16:creationId xmlns:a16="http://schemas.microsoft.com/office/drawing/2014/main" id="{5FE7D798-68AC-954A-D26C-8FD1099ABAFD}"/>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1" y="10"/>
            <a:ext cx="6096000" cy="6857990"/>
          </a:xfrm>
          <a:prstGeom prst="rect">
            <a:avLst/>
          </a:prstGeom>
        </p:spPr>
      </p:pic>
    </p:spTree>
    <p:extLst>
      <p:ext uri="{BB962C8B-B14F-4D97-AF65-F5344CB8AC3E}">
        <p14:creationId xmlns:p14="http://schemas.microsoft.com/office/powerpoint/2010/main" val="512626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0790A-9F78-96D0-C731-2DA26C123771}"/>
              </a:ext>
            </a:extLst>
          </p:cNvPr>
          <p:cNvSpPr>
            <a:spLocks noGrp="1"/>
          </p:cNvSpPr>
          <p:nvPr>
            <p:ph type="title"/>
          </p:nvPr>
        </p:nvSpPr>
        <p:spPr>
          <a:xfrm>
            <a:off x="4960620" y="286603"/>
            <a:ext cx="6297930" cy="1450757"/>
          </a:xfrm>
        </p:spPr>
        <p:txBody>
          <a:bodyPr>
            <a:normAutofit/>
          </a:bodyPr>
          <a:lstStyle/>
          <a:p>
            <a:r>
              <a:rPr lang="en-US" sz="3200" dirty="0"/>
              <a:t>Structured Criteria and Multi-Level Analysis for Defect Detection</a:t>
            </a:r>
          </a:p>
        </p:txBody>
      </p:sp>
      <p:sp>
        <p:nvSpPr>
          <p:cNvPr id="3" name="Content Placeholder 2">
            <a:extLst>
              <a:ext uri="{FF2B5EF4-FFF2-40B4-BE49-F238E27FC236}">
                <a16:creationId xmlns:a16="http://schemas.microsoft.com/office/drawing/2014/main" id="{F7F1EE8B-6591-DD33-FAEC-24021144A41A}"/>
              </a:ext>
            </a:extLst>
          </p:cNvPr>
          <p:cNvSpPr>
            <a:spLocks noGrp="1"/>
          </p:cNvSpPr>
          <p:nvPr>
            <p:ph idx="1"/>
          </p:nvPr>
        </p:nvSpPr>
        <p:spPr>
          <a:xfrm>
            <a:off x="4960620" y="2108201"/>
            <a:ext cx="6393180" cy="3760891"/>
          </a:xfrm>
        </p:spPr>
        <p:txBody>
          <a:bodyPr>
            <a:normAutofit fontScale="92500" lnSpcReduction="20000"/>
          </a:bodyPr>
          <a:lstStyle/>
          <a:p>
            <a:pPr marL="91440" marR="0" lvl="0" indent="-180000" defTabSz="914400" rtl="0" eaLnBrk="1" fontAlgn="auto" latinLnBrk="0" hangingPunct="1">
              <a:lnSpc>
                <a:spcPct val="120000"/>
              </a:lnSpc>
              <a:spcBef>
                <a:spcPts val="600"/>
              </a:spcBef>
              <a:buClrTx/>
              <a:buSzPct val="100000"/>
              <a:buFont typeface="Wingdings" panose="05000000000000000000" pitchFamily="2" charset="2"/>
              <a:buChar char="§"/>
              <a:tabLst/>
              <a:defRPr/>
            </a:pPr>
            <a:r>
              <a:rPr lang="en-US" sz="2400" dirty="0"/>
              <a:t>Database Options:</a:t>
            </a:r>
          </a:p>
          <a:p>
            <a:pPr lvl="1" indent="-180000">
              <a:lnSpc>
                <a:spcPct val="120000"/>
              </a:lnSpc>
              <a:spcBef>
                <a:spcPts val="600"/>
              </a:spcBef>
              <a:buSzPct val="100000"/>
              <a:buFont typeface="Wingdings" panose="05000000000000000000" pitchFamily="2" charset="2"/>
              <a:buChar char="§"/>
              <a:defRPr/>
            </a:pPr>
            <a:r>
              <a:rPr lang="en-US" sz="1900" i="1" dirty="0"/>
              <a:t>Unknown Samples: Creates a database with 200+ unknown samples for multi-level anomaly detection.</a:t>
            </a:r>
          </a:p>
          <a:p>
            <a:pPr lvl="1" indent="-180000">
              <a:lnSpc>
                <a:spcPct val="120000"/>
              </a:lnSpc>
              <a:spcBef>
                <a:spcPts val="600"/>
              </a:spcBef>
              <a:buSzPct val="100000"/>
              <a:buFont typeface="Wingdings" panose="05000000000000000000" pitchFamily="2" charset="2"/>
              <a:buChar char="§"/>
              <a:defRPr/>
            </a:pPr>
            <a:r>
              <a:rPr lang="en-US" sz="1900" i="1" dirty="0"/>
              <a:t>Known Samples: Uses classified good and defective parts to refine criteria for targeted analysis.</a:t>
            </a:r>
          </a:p>
          <a:p>
            <a:pPr marL="91440" marR="0" lvl="0" indent="-180000" defTabSz="914400" rtl="0" eaLnBrk="1" fontAlgn="auto" latinLnBrk="0" hangingPunct="1">
              <a:lnSpc>
                <a:spcPct val="120000"/>
              </a:lnSpc>
              <a:spcBef>
                <a:spcPts val="600"/>
              </a:spcBef>
              <a:buClrTx/>
              <a:buSzPct val="100000"/>
              <a:buFont typeface="Wingdings" panose="05000000000000000000" pitchFamily="2" charset="2"/>
              <a:buChar char="§"/>
              <a:tabLst/>
              <a:defRPr/>
            </a:pPr>
            <a:r>
              <a:rPr lang="en-US" sz="2400" dirty="0"/>
              <a:t>Single- and Multi-Variable Analysis:</a:t>
            </a:r>
          </a:p>
          <a:p>
            <a:pPr lvl="1" indent="-180000">
              <a:lnSpc>
                <a:spcPct val="120000"/>
              </a:lnSpc>
              <a:spcBef>
                <a:spcPts val="600"/>
              </a:spcBef>
              <a:buSzPct val="100000"/>
              <a:buFont typeface="Wingdings" panose="05000000000000000000" pitchFamily="2" charset="2"/>
              <a:buChar char="§"/>
              <a:defRPr/>
            </a:pPr>
            <a:r>
              <a:rPr lang="en-US" sz="1900" i="1" dirty="0"/>
              <a:t>Single-Variable Analysis: Analyzes frequency and damping range for each mode based on statistical limits.</a:t>
            </a:r>
          </a:p>
          <a:p>
            <a:pPr lvl="1" indent="-180000">
              <a:lnSpc>
                <a:spcPct val="120000"/>
              </a:lnSpc>
              <a:spcBef>
                <a:spcPts val="600"/>
              </a:spcBef>
              <a:buSzPct val="100000"/>
              <a:buFont typeface="Wingdings" panose="05000000000000000000" pitchFamily="2" charset="2"/>
              <a:buChar char="§"/>
              <a:defRPr/>
            </a:pPr>
            <a:r>
              <a:rPr lang="en-US" sz="1900" i="1" dirty="0"/>
              <a:t>Multi-Variable Analysis: Employs machine learning and statistical models to detect subtle patterns across multiple variables.</a:t>
            </a:r>
          </a:p>
        </p:txBody>
      </p:sp>
      <p:sp>
        <p:nvSpPr>
          <p:cNvPr id="4" name="Footer Placeholder 3">
            <a:extLst>
              <a:ext uri="{FF2B5EF4-FFF2-40B4-BE49-F238E27FC236}">
                <a16:creationId xmlns:a16="http://schemas.microsoft.com/office/drawing/2014/main" id="{184B0401-5659-77DF-92E0-EFCD0C2C07EC}"/>
              </a:ext>
            </a:extLst>
          </p:cNvPr>
          <p:cNvSpPr>
            <a:spLocks noGrp="1"/>
          </p:cNvSpPr>
          <p:nvPr>
            <p:ph type="ftr" sz="quarter" idx="11"/>
          </p:nvPr>
        </p:nvSpPr>
        <p:spPr>
          <a:xfrm>
            <a:off x="3398520" y="6356349"/>
            <a:ext cx="5394960" cy="365125"/>
          </a:xfrm>
        </p:spPr>
        <p:txBody>
          <a:bodyPr>
            <a:normAutofit/>
          </a:bodyPr>
          <a:lstStyle/>
          <a:p>
            <a:pPr>
              <a:spcAft>
                <a:spcPts val="600"/>
              </a:spcAft>
            </a:pPr>
            <a:r>
              <a:rPr lang="en-US" dirty="0"/>
              <a:t>EddySonix® | Advanced NDT Solutions | November 2024</a:t>
            </a:r>
          </a:p>
        </p:txBody>
      </p:sp>
      <p:sp>
        <p:nvSpPr>
          <p:cNvPr id="5" name="Slide Number Placeholder 4">
            <a:extLst>
              <a:ext uri="{FF2B5EF4-FFF2-40B4-BE49-F238E27FC236}">
                <a16:creationId xmlns:a16="http://schemas.microsoft.com/office/drawing/2014/main" id="{067A5D52-17FD-8519-9030-32A8855EFE4D}"/>
              </a:ext>
            </a:extLst>
          </p:cNvPr>
          <p:cNvSpPr>
            <a:spLocks noGrp="1"/>
          </p:cNvSpPr>
          <p:nvPr>
            <p:ph type="sldNum" sz="quarter" idx="12"/>
          </p:nvPr>
        </p:nvSpPr>
        <p:spPr/>
        <p:txBody>
          <a:bodyPr>
            <a:normAutofit/>
          </a:bodyPr>
          <a:lstStyle/>
          <a:p>
            <a:pPr>
              <a:spcAft>
                <a:spcPts val="600"/>
              </a:spcAft>
            </a:pPr>
            <a:fld id="{3A98EE3D-8CD1-4C3F-BD1C-C98C9596463C}" type="slidenum">
              <a:rPr lang="en-US"/>
              <a:pPr>
                <a:spcAft>
                  <a:spcPts val="600"/>
                </a:spcAft>
              </a:pPr>
              <a:t>10</a:t>
            </a:fld>
            <a:endParaRPr lang="en-US" dirty="0"/>
          </a:p>
        </p:txBody>
      </p:sp>
      <p:pic>
        <p:nvPicPr>
          <p:cNvPr id="6" name="Picture 5" descr="A screenshot of a computer&#10;&#10;Description automatically generated">
            <a:extLst>
              <a:ext uri="{FF2B5EF4-FFF2-40B4-BE49-F238E27FC236}">
                <a16:creationId xmlns:a16="http://schemas.microsoft.com/office/drawing/2014/main" id="{CB07AB61-1B2C-92F9-CCAA-5A1F82897BF8}"/>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788669" y="719726"/>
            <a:ext cx="3438981" cy="5149366"/>
          </a:xfrm>
          <a:prstGeom prst="rect">
            <a:avLst/>
          </a:prstGeom>
        </p:spPr>
      </p:pic>
    </p:spTree>
    <p:extLst>
      <p:ext uri="{BB962C8B-B14F-4D97-AF65-F5344CB8AC3E}">
        <p14:creationId xmlns:p14="http://schemas.microsoft.com/office/powerpoint/2010/main" val="14184073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02C16-A3ED-15D1-8C55-D38C4CCEF8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D18195-A695-20E2-47F0-697F7BD35D64}"/>
              </a:ext>
            </a:extLst>
          </p:cNvPr>
          <p:cNvSpPr>
            <a:spLocks noGrp="1"/>
          </p:cNvSpPr>
          <p:nvPr>
            <p:ph type="title"/>
          </p:nvPr>
        </p:nvSpPr>
        <p:spPr>
          <a:xfrm>
            <a:off x="5383530" y="634946"/>
            <a:ext cx="6155327" cy="1450757"/>
          </a:xfrm>
        </p:spPr>
        <p:txBody>
          <a:bodyPr>
            <a:normAutofit/>
          </a:bodyPr>
          <a:lstStyle/>
          <a:p>
            <a:r>
              <a:rPr lang="en-US" sz="3200" dirty="0"/>
              <a:t>Adaptive, Learning-Based Detection for Enhanced Accuracy</a:t>
            </a:r>
          </a:p>
        </p:txBody>
      </p:sp>
      <p:sp>
        <p:nvSpPr>
          <p:cNvPr id="3" name="Content Placeholder 2">
            <a:extLst>
              <a:ext uri="{FF2B5EF4-FFF2-40B4-BE49-F238E27FC236}">
                <a16:creationId xmlns:a16="http://schemas.microsoft.com/office/drawing/2014/main" id="{C5E02460-CDAD-AD38-A6BB-CABEA3CC36FB}"/>
              </a:ext>
            </a:extLst>
          </p:cNvPr>
          <p:cNvSpPr>
            <a:spLocks noGrp="1"/>
          </p:cNvSpPr>
          <p:nvPr>
            <p:ph idx="1"/>
          </p:nvPr>
        </p:nvSpPr>
        <p:spPr>
          <a:xfrm>
            <a:off x="5383530" y="2286000"/>
            <a:ext cx="6155326" cy="3771900"/>
          </a:xfrm>
        </p:spPr>
        <p:txBody>
          <a:bodyPr>
            <a:normAutofit lnSpcReduction="10000"/>
          </a:bodyPr>
          <a:lstStyle/>
          <a:p>
            <a:pPr marL="91440" marR="0" lvl="0" indent="-180000" defTabSz="914400" rtl="0" eaLnBrk="1" fontAlgn="auto" latinLnBrk="0" hangingPunct="1">
              <a:lnSpc>
                <a:spcPct val="100000"/>
              </a:lnSpc>
              <a:spcBef>
                <a:spcPts val="600"/>
              </a:spcBef>
              <a:buClrTx/>
              <a:buSzPct val="100000"/>
              <a:buFont typeface="Wingdings" panose="05000000000000000000" pitchFamily="2" charset="2"/>
              <a:buChar char="§"/>
              <a:tabLst/>
              <a:defRPr/>
            </a:pPr>
            <a:r>
              <a:rPr lang="en-US" sz="2200" dirty="0"/>
              <a:t>Intelligent Decision-Making:</a:t>
            </a:r>
          </a:p>
          <a:p>
            <a:pPr lvl="1" indent="-180000">
              <a:lnSpc>
                <a:spcPct val="100000"/>
              </a:lnSpc>
              <a:spcBef>
                <a:spcPts val="600"/>
              </a:spcBef>
              <a:buSzPct val="100000"/>
              <a:buFont typeface="Wingdings" panose="05000000000000000000" pitchFamily="2" charset="2"/>
              <a:buChar char="§"/>
              <a:defRPr/>
            </a:pPr>
            <a:r>
              <a:rPr lang="en-US" sz="1800" i="1" dirty="0"/>
              <a:t>Analyzes a wide database of samples, refining detection models to improve accuracy, even with limited defect-free samples.</a:t>
            </a:r>
          </a:p>
          <a:p>
            <a:pPr marL="91440" marR="0" lvl="0" indent="-180000" defTabSz="914400" rtl="0" eaLnBrk="1" fontAlgn="auto" latinLnBrk="0" hangingPunct="1">
              <a:lnSpc>
                <a:spcPct val="100000"/>
              </a:lnSpc>
              <a:spcBef>
                <a:spcPts val="600"/>
              </a:spcBef>
              <a:buClrTx/>
              <a:buSzPct val="100000"/>
              <a:buFont typeface="Wingdings" panose="05000000000000000000" pitchFamily="2" charset="2"/>
              <a:buChar char="§"/>
              <a:tabLst/>
              <a:defRPr/>
            </a:pPr>
            <a:r>
              <a:rPr lang="en-US" sz="2200" dirty="0"/>
              <a:t>Multi-Variable Frequency Assessment:</a:t>
            </a:r>
          </a:p>
          <a:p>
            <a:pPr lvl="1" indent="-180000">
              <a:lnSpc>
                <a:spcPct val="100000"/>
              </a:lnSpc>
              <a:spcBef>
                <a:spcPts val="600"/>
              </a:spcBef>
              <a:buSzPct val="100000"/>
              <a:buFont typeface="Wingdings" panose="05000000000000000000" pitchFamily="2" charset="2"/>
              <a:buChar char="§"/>
              <a:defRPr/>
            </a:pPr>
            <a:r>
              <a:rPr lang="en-US" sz="1800" i="1" dirty="0"/>
              <a:t>Evaluates modal frequency harmony, distinguishing between defect-free and defective parts with high precision.</a:t>
            </a:r>
          </a:p>
          <a:p>
            <a:pPr marL="91440" marR="0" lvl="0" indent="-180000" defTabSz="914400" rtl="0" eaLnBrk="1" fontAlgn="auto" latinLnBrk="0" hangingPunct="1">
              <a:lnSpc>
                <a:spcPct val="100000"/>
              </a:lnSpc>
              <a:spcBef>
                <a:spcPts val="600"/>
              </a:spcBef>
              <a:buClrTx/>
              <a:buSzPct val="100000"/>
              <a:buFont typeface="Wingdings" panose="05000000000000000000" pitchFamily="2" charset="2"/>
              <a:buChar char="§"/>
              <a:tabLst/>
              <a:defRPr/>
            </a:pPr>
            <a:r>
              <a:rPr lang="en-US" sz="2200" dirty="0"/>
              <a:t>Defect Severity Evaluation:</a:t>
            </a:r>
          </a:p>
          <a:p>
            <a:pPr lvl="1" indent="-180000">
              <a:lnSpc>
                <a:spcPct val="100000"/>
              </a:lnSpc>
              <a:spcBef>
                <a:spcPts val="600"/>
              </a:spcBef>
              <a:buSzPct val="100000"/>
              <a:buFont typeface="Wingdings" panose="05000000000000000000" pitchFamily="2" charset="2"/>
              <a:buChar char="§"/>
              <a:defRPr/>
            </a:pPr>
            <a:r>
              <a:rPr lang="en-US" sz="1800" i="1" dirty="0"/>
              <a:t>Identifies disruption levels in components, allowing graded assessment of defect severity for better decision-making.</a:t>
            </a:r>
          </a:p>
        </p:txBody>
      </p:sp>
      <p:sp>
        <p:nvSpPr>
          <p:cNvPr id="4" name="Footer Placeholder 3">
            <a:extLst>
              <a:ext uri="{FF2B5EF4-FFF2-40B4-BE49-F238E27FC236}">
                <a16:creationId xmlns:a16="http://schemas.microsoft.com/office/drawing/2014/main" id="{62D95859-99EB-87AE-25CE-31698798BE63}"/>
              </a:ext>
            </a:extLst>
          </p:cNvPr>
          <p:cNvSpPr>
            <a:spLocks noGrp="1"/>
          </p:cNvSpPr>
          <p:nvPr>
            <p:ph type="ftr" sz="quarter" idx="11"/>
          </p:nvPr>
        </p:nvSpPr>
        <p:spPr/>
        <p:txBody>
          <a:bodyPr>
            <a:normAutofit/>
          </a:bodyPr>
          <a:lstStyle/>
          <a:p>
            <a:pPr>
              <a:spcAft>
                <a:spcPts val="600"/>
              </a:spcAft>
            </a:pPr>
            <a:r>
              <a:rPr lang="en-US"/>
              <a:t>EddySonix® | Advanced NDT Solutions | November 2024</a:t>
            </a:r>
          </a:p>
        </p:txBody>
      </p:sp>
      <p:sp>
        <p:nvSpPr>
          <p:cNvPr id="5" name="Slide Number Placeholder 4">
            <a:extLst>
              <a:ext uri="{FF2B5EF4-FFF2-40B4-BE49-F238E27FC236}">
                <a16:creationId xmlns:a16="http://schemas.microsoft.com/office/drawing/2014/main" id="{2AA57D0B-BEFA-C213-04F9-6B1394C79533}"/>
              </a:ext>
            </a:extLst>
          </p:cNvPr>
          <p:cNvSpPr>
            <a:spLocks noGrp="1"/>
          </p:cNvSpPr>
          <p:nvPr>
            <p:ph type="sldNum" sz="quarter" idx="12"/>
          </p:nvPr>
        </p:nvSpPr>
        <p:spPr/>
        <p:txBody>
          <a:bodyPr/>
          <a:lstStyle/>
          <a:p>
            <a:fld id="{3A98EE3D-8CD1-4C3F-BD1C-C98C9596463C}" type="slidenum">
              <a:rPr lang="en-US" smtClean="0"/>
              <a:t>11</a:t>
            </a:fld>
            <a:endParaRPr lang="en-US" dirty="0"/>
          </a:p>
        </p:txBody>
      </p:sp>
      <p:pic>
        <p:nvPicPr>
          <p:cNvPr id="6" name="Picture 5" descr="A screenshot of a computer&#10;&#10;Description automatically generated">
            <a:extLst>
              <a:ext uri="{FF2B5EF4-FFF2-40B4-BE49-F238E27FC236}">
                <a16:creationId xmlns:a16="http://schemas.microsoft.com/office/drawing/2014/main" id="{702F8F6F-DBF3-0717-2569-E42914C7E3B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4593" y="1859707"/>
            <a:ext cx="4671758" cy="3138586"/>
          </a:xfrm>
          <a:prstGeom prst="rect">
            <a:avLst/>
          </a:prstGeom>
        </p:spPr>
      </p:pic>
    </p:spTree>
    <p:extLst>
      <p:ext uri="{BB962C8B-B14F-4D97-AF65-F5344CB8AC3E}">
        <p14:creationId xmlns:p14="http://schemas.microsoft.com/office/powerpoint/2010/main" val="11703422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AA29A-077A-A16B-3B7D-108AD3B66C9C}"/>
              </a:ext>
            </a:extLst>
          </p:cNvPr>
          <p:cNvSpPr>
            <a:spLocks noGrp="1"/>
          </p:cNvSpPr>
          <p:nvPr>
            <p:ph type="title"/>
          </p:nvPr>
        </p:nvSpPr>
        <p:spPr>
          <a:xfrm>
            <a:off x="6411685" y="634946"/>
            <a:ext cx="5127171" cy="1450757"/>
          </a:xfrm>
        </p:spPr>
        <p:txBody>
          <a:bodyPr>
            <a:normAutofit/>
          </a:bodyPr>
          <a:lstStyle/>
          <a:p>
            <a:r>
              <a:rPr kumimoji="0" lang="en-US" sz="3200" b="0" i="0" u="none" strike="noStrike" kern="1200" cap="none" spc="0" normalizeH="0" baseline="0" noProof="0" dirty="0">
                <a:ln>
                  <a:noFill/>
                </a:ln>
                <a:effectLst/>
                <a:uLnTx/>
                <a:uFillTx/>
                <a:ea typeface="+mn-ea"/>
                <a:cs typeface="+mn-cs"/>
              </a:rPr>
              <a:t>Bi-Variable Frequency Ratios for Stable, Sensitive Defect Detection</a:t>
            </a:r>
            <a:endParaRPr lang="en-US" sz="3200" dirty="0"/>
          </a:p>
        </p:txBody>
      </p:sp>
      <p:sp>
        <p:nvSpPr>
          <p:cNvPr id="3" name="Content Placeholder 2">
            <a:extLst>
              <a:ext uri="{FF2B5EF4-FFF2-40B4-BE49-F238E27FC236}">
                <a16:creationId xmlns:a16="http://schemas.microsoft.com/office/drawing/2014/main" id="{9DF59118-2A7F-521D-A844-01C4511FA3EB}"/>
              </a:ext>
            </a:extLst>
          </p:cNvPr>
          <p:cNvSpPr>
            <a:spLocks noGrp="1"/>
          </p:cNvSpPr>
          <p:nvPr>
            <p:ph idx="1"/>
          </p:nvPr>
        </p:nvSpPr>
        <p:spPr>
          <a:xfrm>
            <a:off x="6411684" y="2274570"/>
            <a:ext cx="5127172" cy="3594524"/>
          </a:xfrm>
        </p:spPr>
        <p:txBody>
          <a:bodyPr>
            <a:normAutofit fontScale="92500"/>
          </a:bodyPr>
          <a:lstStyle/>
          <a:p>
            <a:pPr marL="91440" marR="0" lvl="0" indent="-180000" defTabSz="914400" rtl="0" eaLnBrk="1" fontAlgn="auto" latinLnBrk="0" hangingPunct="1">
              <a:spcBef>
                <a:spcPts val="600"/>
              </a:spcBef>
              <a:buClrTx/>
              <a:buSzPct val="100000"/>
              <a:buFont typeface="Wingdings" panose="05000000000000000000" pitchFamily="2" charset="2"/>
              <a:buChar char="§"/>
              <a:tabLst/>
              <a:defRPr/>
            </a:pPr>
            <a:r>
              <a:rPr lang="en-US" sz="2000" dirty="0"/>
              <a:t>Stable Detection Through Frequency Ratios:</a:t>
            </a:r>
          </a:p>
          <a:p>
            <a:pPr lvl="1" indent="-180000">
              <a:spcBef>
                <a:spcPts val="600"/>
              </a:spcBef>
              <a:buSzPct val="100000"/>
              <a:buFont typeface="Wingdings" panose="05000000000000000000" pitchFamily="2" charset="2"/>
              <a:buChar char="§"/>
              <a:defRPr/>
            </a:pPr>
            <a:r>
              <a:rPr lang="en-US" sz="1800" i="1" dirty="0"/>
              <a:t>Environmental factors, such as temperature shifts, affect all frequencies equally. Using frequency ratios (Fx/Fy) compensates for these changes, maintaining detection reliability.</a:t>
            </a:r>
          </a:p>
          <a:p>
            <a:pPr marL="91440" marR="0" lvl="0" indent="-180000" defTabSz="914400" rtl="0" eaLnBrk="1" fontAlgn="auto" latinLnBrk="0" hangingPunct="1">
              <a:spcBef>
                <a:spcPts val="600"/>
              </a:spcBef>
              <a:buClrTx/>
              <a:buSzPct val="100000"/>
              <a:buFont typeface="Wingdings" panose="05000000000000000000" pitchFamily="2" charset="2"/>
              <a:buChar char="§"/>
              <a:tabLst/>
              <a:defRPr/>
            </a:pPr>
            <a:r>
              <a:rPr lang="en-US" sz="2000" dirty="0"/>
              <a:t>Increased Defect Sensitivity:</a:t>
            </a:r>
          </a:p>
          <a:p>
            <a:pPr lvl="1" indent="-180000">
              <a:spcBef>
                <a:spcPts val="600"/>
              </a:spcBef>
              <a:buSzPct val="100000"/>
              <a:buFont typeface="Wingdings" panose="05000000000000000000" pitchFamily="2" charset="2"/>
              <a:buChar char="§"/>
              <a:defRPr/>
            </a:pPr>
            <a:r>
              <a:rPr lang="en-US" sz="1800" i="1" dirty="0"/>
              <a:t>Localized defects cause unique frequency shifts. Ratios reveal these subtle differences, enhancing sensitivity to small anomalies.</a:t>
            </a:r>
          </a:p>
          <a:p>
            <a:pPr marL="91440" marR="0" lvl="0" indent="-180000" defTabSz="914400" rtl="0" eaLnBrk="1" fontAlgn="auto" latinLnBrk="0" hangingPunct="1">
              <a:spcBef>
                <a:spcPts val="600"/>
              </a:spcBef>
              <a:buClrTx/>
              <a:buSzPct val="100000"/>
              <a:buFont typeface="Wingdings" panose="05000000000000000000" pitchFamily="2" charset="2"/>
              <a:buChar char="§"/>
              <a:tabLst/>
              <a:defRPr/>
            </a:pPr>
            <a:r>
              <a:rPr lang="en-US" sz="2000" dirty="0"/>
              <a:t>Detecting Mode Relationships:</a:t>
            </a:r>
          </a:p>
          <a:p>
            <a:pPr lvl="1" indent="-180000">
              <a:spcBef>
                <a:spcPts val="600"/>
              </a:spcBef>
              <a:buSzPct val="100000"/>
              <a:buFont typeface="Wingdings" panose="05000000000000000000" pitchFamily="2" charset="2"/>
              <a:buChar char="§"/>
              <a:defRPr/>
            </a:pPr>
            <a:r>
              <a:rPr lang="en-US" sz="1800" i="1" dirty="0"/>
              <a:t>Frequencies are interdependent. Analyzing ratios helps identify deviations from expected patterns, indicating potential structural issues.</a:t>
            </a:r>
          </a:p>
        </p:txBody>
      </p:sp>
      <p:sp>
        <p:nvSpPr>
          <p:cNvPr id="4" name="Footer Placeholder 3">
            <a:extLst>
              <a:ext uri="{FF2B5EF4-FFF2-40B4-BE49-F238E27FC236}">
                <a16:creationId xmlns:a16="http://schemas.microsoft.com/office/drawing/2014/main" id="{65934E85-BF9B-6F08-407F-FD8F82D389E2}"/>
              </a:ext>
            </a:extLst>
          </p:cNvPr>
          <p:cNvSpPr>
            <a:spLocks noGrp="1"/>
          </p:cNvSpPr>
          <p:nvPr>
            <p:ph type="ftr" sz="quarter" idx="11"/>
          </p:nvPr>
        </p:nvSpPr>
        <p:spPr/>
        <p:txBody>
          <a:bodyPr>
            <a:normAutofit/>
          </a:bodyPr>
          <a:lstStyle/>
          <a:p>
            <a:pPr>
              <a:spcAft>
                <a:spcPts val="600"/>
              </a:spcAft>
            </a:pPr>
            <a:r>
              <a:rPr lang="en-US"/>
              <a:t>EddySonix® | Advanced NDT Solutions | November 2024</a:t>
            </a:r>
          </a:p>
        </p:txBody>
      </p:sp>
      <p:sp>
        <p:nvSpPr>
          <p:cNvPr id="5" name="Slide Number Placeholder 4">
            <a:extLst>
              <a:ext uri="{FF2B5EF4-FFF2-40B4-BE49-F238E27FC236}">
                <a16:creationId xmlns:a16="http://schemas.microsoft.com/office/drawing/2014/main" id="{14E16645-D1DA-0818-E710-D7A838D16671}"/>
              </a:ext>
            </a:extLst>
          </p:cNvPr>
          <p:cNvSpPr>
            <a:spLocks noGrp="1"/>
          </p:cNvSpPr>
          <p:nvPr>
            <p:ph type="sldNum" sz="quarter" idx="12"/>
          </p:nvPr>
        </p:nvSpPr>
        <p:spPr/>
        <p:txBody>
          <a:bodyPr/>
          <a:lstStyle/>
          <a:p>
            <a:fld id="{3A98EE3D-8CD1-4C3F-BD1C-C98C9596463C}" type="slidenum">
              <a:rPr lang="en-US" smtClean="0"/>
              <a:t>12</a:t>
            </a:fld>
            <a:endParaRPr lang="en-US" dirty="0"/>
          </a:p>
        </p:txBody>
      </p:sp>
      <p:pic>
        <p:nvPicPr>
          <p:cNvPr id="6" name="Picture 5" descr="A screenshot of a computer&#10;&#10;Description automatically generated">
            <a:extLst>
              <a:ext uri="{FF2B5EF4-FFF2-40B4-BE49-F238E27FC236}">
                <a16:creationId xmlns:a16="http://schemas.microsoft.com/office/drawing/2014/main" id="{6308350C-F0EB-4FB9-2453-2903DBE827C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59654" y="1360324"/>
            <a:ext cx="5710616" cy="3920490"/>
          </a:xfrm>
          <a:prstGeom prst="rect">
            <a:avLst/>
          </a:prstGeom>
        </p:spPr>
      </p:pic>
    </p:spTree>
    <p:extLst>
      <p:ext uri="{BB962C8B-B14F-4D97-AF65-F5344CB8AC3E}">
        <p14:creationId xmlns:p14="http://schemas.microsoft.com/office/powerpoint/2010/main" val="2559855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5CD5F-F449-9F66-B69B-3CF3D703CC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9CFD5B-E854-31FB-557A-B18C64799AE7}"/>
              </a:ext>
            </a:extLst>
          </p:cNvPr>
          <p:cNvSpPr>
            <a:spLocks noGrp="1"/>
          </p:cNvSpPr>
          <p:nvPr>
            <p:ph type="title"/>
          </p:nvPr>
        </p:nvSpPr>
        <p:spPr>
          <a:xfrm>
            <a:off x="5817870" y="634946"/>
            <a:ext cx="5720987" cy="1450757"/>
          </a:xfrm>
        </p:spPr>
        <p:txBody>
          <a:bodyPr>
            <a:normAutofit/>
          </a:bodyPr>
          <a:lstStyle/>
          <a:p>
            <a:r>
              <a:rPr lang="en-US" sz="3200" dirty="0"/>
              <a:t>Automated Feature Selection for Efficient Defect Analysis</a:t>
            </a:r>
          </a:p>
        </p:txBody>
      </p:sp>
      <p:sp>
        <p:nvSpPr>
          <p:cNvPr id="3" name="Content Placeholder 2">
            <a:extLst>
              <a:ext uri="{FF2B5EF4-FFF2-40B4-BE49-F238E27FC236}">
                <a16:creationId xmlns:a16="http://schemas.microsoft.com/office/drawing/2014/main" id="{3C1BCACB-5C25-C35D-94B7-F30A7D4A2F64}"/>
              </a:ext>
            </a:extLst>
          </p:cNvPr>
          <p:cNvSpPr>
            <a:spLocks noGrp="1"/>
          </p:cNvSpPr>
          <p:nvPr>
            <p:ph idx="1"/>
          </p:nvPr>
        </p:nvSpPr>
        <p:spPr>
          <a:xfrm>
            <a:off x="5817869" y="2228850"/>
            <a:ext cx="5720987" cy="3749040"/>
          </a:xfrm>
        </p:spPr>
        <p:txBody>
          <a:bodyPr>
            <a:normAutofit fontScale="92500" lnSpcReduction="10000"/>
          </a:bodyPr>
          <a:lstStyle/>
          <a:p>
            <a:pPr marL="91440" marR="0" lvl="0" indent="-180000" defTabSz="914400" rtl="0" eaLnBrk="1" fontAlgn="auto" latinLnBrk="0" hangingPunct="1">
              <a:lnSpc>
                <a:spcPct val="100000"/>
              </a:lnSpc>
              <a:spcBef>
                <a:spcPts val="600"/>
              </a:spcBef>
              <a:buClrTx/>
              <a:buSzPct val="100000"/>
              <a:buFont typeface="Wingdings" panose="05000000000000000000" pitchFamily="2" charset="2"/>
              <a:buChar char="§"/>
              <a:tabLst/>
              <a:defRPr/>
            </a:pPr>
            <a:r>
              <a:rPr lang="en-US" sz="2000" dirty="0"/>
              <a:t>Handling High Volume Ratios:</a:t>
            </a:r>
          </a:p>
          <a:p>
            <a:pPr lvl="1" indent="-180000">
              <a:lnSpc>
                <a:spcPct val="100000"/>
              </a:lnSpc>
              <a:spcBef>
                <a:spcPts val="600"/>
              </a:spcBef>
              <a:buSzPct val="100000"/>
              <a:buFont typeface="Wingdings" panose="05000000000000000000" pitchFamily="2" charset="2"/>
              <a:buChar char="§"/>
              <a:defRPr/>
            </a:pPr>
            <a:r>
              <a:rPr lang="en-US" sz="1800" i="1" dirty="0"/>
              <a:t>For example, with 100 modes, there are over 5,000 possible Fx/Fy ratios. ARS automates the selection process, simplifying analysis by eliminating manual review challenges.</a:t>
            </a:r>
          </a:p>
          <a:p>
            <a:pPr marL="91440" marR="0" lvl="0" indent="-180000" defTabSz="914400" rtl="0" eaLnBrk="1" fontAlgn="auto" latinLnBrk="0" hangingPunct="1">
              <a:lnSpc>
                <a:spcPct val="100000"/>
              </a:lnSpc>
              <a:spcBef>
                <a:spcPts val="600"/>
              </a:spcBef>
              <a:buClrTx/>
              <a:buSzPct val="100000"/>
              <a:buFont typeface="Wingdings" panose="05000000000000000000" pitchFamily="2" charset="2"/>
              <a:buChar char="§"/>
              <a:tabLst/>
              <a:defRPr/>
            </a:pPr>
            <a:r>
              <a:rPr lang="en-US" sz="2000" dirty="0"/>
              <a:t>Smart Selection Based on Key Criteria:</a:t>
            </a:r>
          </a:p>
          <a:p>
            <a:pPr lvl="1" indent="-180000">
              <a:lnSpc>
                <a:spcPct val="100000"/>
              </a:lnSpc>
              <a:spcBef>
                <a:spcPts val="600"/>
              </a:spcBef>
              <a:buSzPct val="100000"/>
              <a:buFont typeface="Wingdings" panose="05000000000000000000" pitchFamily="2" charset="2"/>
              <a:buChar char="§"/>
              <a:defRPr/>
            </a:pPr>
            <a:r>
              <a:rPr lang="en-US" sz="1800" i="1" dirty="0"/>
              <a:t>Software identifies impactful ratios based on correlation, distribution, and defect relevance, filtering out non-informative data.</a:t>
            </a:r>
          </a:p>
          <a:p>
            <a:pPr marL="91440" marR="0" lvl="0" indent="-180000" defTabSz="914400" rtl="0" eaLnBrk="1" fontAlgn="auto" latinLnBrk="0" hangingPunct="1">
              <a:lnSpc>
                <a:spcPct val="100000"/>
              </a:lnSpc>
              <a:spcBef>
                <a:spcPts val="600"/>
              </a:spcBef>
              <a:buClrTx/>
              <a:buSzPct val="100000"/>
              <a:buFont typeface="Wingdings" panose="05000000000000000000" pitchFamily="2" charset="2"/>
              <a:buChar char="§"/>
              <a:tabLst/>
              <a:defRPr/>
            </a:pPr>
            <a:r>
              <a:rPr lang="en-US" sz="2000" dirty="0"/>
              <a:t>Adaptive Thresholds:</a:t>
            </a:r>
          </a:p>
          <a:p>
            <a:pPr lvl="1" indent="-180000">
              <a:lnSpc>
                <a:spcPct val="100000"/>
              </a:lnSpc>
              <a:spcBef>
                <a:spcPts val="600"/>
              </a:spcBef>
              <a:buSzPct val="100000"/>
              <a:buFont typeface="Wingdings" panose="05000000000000000000" pitchFamily="2" charset="2"/>
              <a:buChar char="§"/>
              <a:defRPr/>
            </a:pPr>
            <a:r>
              <a:rPr lang="en-US" sz="1800" i="1" dirty="0"/>
              <a:t>Automatically adjusts thresholds in response to data characteristics, focusing only on the most sensitive and impactful ratios.</a:t>
            </a:r>
          </a:p>
        </p:txBody>
      </p:sp>
      <p:sp>
        <p:nvSpPr>
          <p:cNvPr id="4" name="Footer Placeholder 3">
            <a:extLst>
              <a:ext uri="{FF2B5EF4-FFF2-40B4-BE49-F238E27FC236}">
                <a16:creationId xmlns:a16="http://schemas.microsoft.com/office/drawing/2014/main" id="{AAC86D5C-EA4B-3DAA-9BBE-BF6BAEC608E3}"/>
              </a:ext>
            </a:extLst>
          </p:cNvPr>
          <p:cNvSpPr>
            <a:spLocks noGrp="1"/>
          </p:cNvSpPr>
          <p:nvPr>
            <p:ph type="ftr" sz="quarter" idx="11"/>
          </p:nvPr>
        </p:nvSpPr>
        <p:spPr/>
        <p:txBody>
          <a:bodyPr>
            <a:normAutofit/>
          </a:bodyPr>
          <a:lstStyle/>
          <a:p>
            <a:pPr>
              <a:spcAft>
                <a:spcPts val="600"/>
              </a:spcAft>
            </a:pPr>
            <a:r>
              <a:rPr lang="en-US"/>
              <a:t>EddySonix® | Advanced NDT Solutions | November 2024</a:t>
            </a:r>
          </a:p>
        </p:txBody>
      </p:sp>
      <p:sp>
        <p:nvSpPr>
          <p:cNvPr id="5" name="Slide Number Placeholder 4">
            <a:extLst>
              <a:ext uri="{FF2B5EF4-FFF2-40B4-BE49-F238E27FC236}">
                <a16:creationId xmlns:a16="http://schemas.microsoft.com/office/drawing/2014/main" id="{7CB20FD6-7950-ED1E-2ADB-BF784806777E}"/>
              </a:ext>
            </a:extLst>
          </p:cNvPr>
          <p:cNvSpPr>
            <a:spLocks noGrp="1"/>
          </p:cNvSpPr>
          <p:nvPr>
            <p:ph type="sldNum" sz="quarter" idx="12"/>
          </p:nvPr>
        </p:nvSpPr>
        <p:spPr/>
        <p:txBody>
          <a:bodyPr/>
          <a:lstStyle/>
          <a:p>
            <a:fld id="{3A98EE3D-8CD1-4C3F-BD1C-C98C9596463C}" type="slidenum">
              <a:rPr lang="en-US" smtClean="0"/>
              <a:t>13</a:t>
            </a:fld>
            <a:endParaRPr lang="en-US" dirty="0"/>
          </a:p>
        </p:txBody>
      </p:sp>
      <p:pic>
        <p:nvPicPr>
          <p:cNvPr id="6" name="Picture 5" descr="A screenshot of a computer&#10;&#10;Description automatically generated">
            <a:extLst>
              <a:ext uri="{FF2B5EF4-FFF2-40B4-BE49-F238E27FC236}">
                <a16:creationId xmlns:a16="http://schemas.microsoft.com/office/drawing/2014/main" id="{EEBA31DA-8CA0-2886-4129-5285C937228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4572" y="1579556"/>
            <a:ext cx="5115347" cy="3401706"/>
          </a:xfrm>
          <a:prstGeom prst="rect">
            <a:avLst/>
          </a:prstGeom>
        </p:spPr>
      </p:pic>
    </p:spTree>
    <p:extLst>
      <p:ext uri="{BB962C8B-B14F-4D97-AF65-F5344CB8AC3E}">
        <p14:creationId xmlns:p14="http://schemas.microsoft.com/office/powerpoint/2010/main" val="39137246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B9758-9F4C-170B-CBBF-1D0B618090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9C2408-6DEF-EC26-2AB7-3CA50254F374}"/>
              </a:ext>
            </a:extLst>
          </p:cNvPr>
          <p:cNvSpPr>
            <a:spLocks noGrp="1"/>
          </p:cNvSpPr>
          <p:nvPr>
            <p:ph type="title"/>
          </p:nvPr>
        </p:nvSpPr>
        <p:spPr>
          <a:xfrm>
            <a:off x="5309234" y="286603"/>
            <a:ext cx="6181726" cy="1450757"/>
          </a:xfrm>
        </p:spPr>
        <p:txBody>
          <a:bodyPr>
            <a:normAutofit/>
          </a:bodyPr>
          <a:lstStyle/>
          <a:p>
            <a:r>
              <a:rPr lang="en-US" sz="3200" dirty="0"/>
              <a:t>Temperature and Mass Compensation for Accurate Testing</a:t>
            </a:r>
          </a:p>
        </p:txBody>
      </p:sp>
      <p:sp>
        <p:nvSpPr>
          <p:cNvPr id="3" name="Content Placeholder 2">
            <a:extLst>
              <a:ext uri="{FF2B5EF4-FFF2-40B4-BE49-F238E27FC236}">
                <a16:creationId xmlns:a16="http://schemas.microsoft.com/office/drawing/2014/main" id="{807E707F-0ABC-778A-8915-AFADA1CF568B}"/>
              </a:ext>
            </a:extLst>
          </p:cNvPr>
          <p:cNvSpPr>
            <a:spLocks noGrp="1"/>
          </p:cNvSpPr>
          <p:nvPr>
            <p:ph idx="1"/>
          </p:nvPr>
        </p:nvSpPr>
        <p:spPr>
          <a:xfrm>
            <a:off x="5309234" y="1863091"/>
            <a:ext cx="6181726" cy="4006002"/>
          </a:xfrm>
        </p:spPr>
        <p:txBody>
          <a:bodyPr>
            <a:normAutofit fontScale="92500" lnSpcReduction="10000"/>
          </a:bodyPr>
          <a:lstStyle/>
          <a:p>
            <a:pPr marL="91440" marR="0" lvl="0" indent="-180000" defTabSz="914400" rtl="0" eaLnBrk="1" fontAlgn="auto" latinLnBrk="0" hangingPunct="1">
              <a:lnSpc>
                <a:spcPct val="110000"/>
              </a:lnSpc>
              <a:spcBef>
                <a:spcPts val="600"/>
              </a:spcBef>
              <a:buClrTx/>
              <a:buSzPct val="100000"/>
              <a:buFont typeface="Wingdings" panose="05000000000000000000" pitchFamily="2" charset="2"/>
              <a:buChar char="§"/>
              <a:tabLst/>
              <a:defRPr/>
            </a:pPr>
            <a:r>
              <a:rPr lang="en-US" sz="2000" dirty="0"/>
              <a:t>Temperature Compensation:</a:t>
            </a:r>
          </a:p>
          <a:p>
            <a:pPr lvl="1" indent="-180000">
              <a:lnSpc>
                <a:spcPct val="110000"/>
              </a:lnSpc>
              <a:spcBef>
                <a:spcPts val="600"/>
              </a:spcBef>
              <a:buSzPct val="100000"/>
              <a:buFont typeface="Wingdings" panose="05000000000000000000" pitchFamily="2" charset="2"/>
              <a:buChar char="§"/>
              <a:defRPr/>
            </a:pPr>
            <a:r>
              <a:rPr lang="en-US" sz="1800" i="1" dirty="0"/>
              <a:t>Temperature shifts all frequencies (ΔF / F = -k * Δ(T)). ARS compensates through:</a:t>
            </a:r>
          </a:p>
          <a:p>
            <a:pPr lvl="1" indent="-180000">
              <a:lnSpc>
                <a:spcPct val="110000"/>
              </a:lnSpc>
              <a:spcBef>
                <a:spcPts val="600"/>
              </a:spcBef>
              <a:buSzPct val="100000"/>
              <a:buFont typeface="Wingdings" panose="05000000000000000000" pitchFamily="2" charset="2"/>
              <a:buChar char="§"/>
              <a:defRPr/>
            </a:pPr>
            <a:r>
              <a:rPr lang="en-US" sz="1800" i="1" dirty="0"/>
              <a:t>Direct Measurement: Adjusts frequencies based on the actual temperature of the part.</a:t>
            </a:r>
          </a:p>
          <a:p>
            <a:pPr lvl="1" indent="-180000">
              <a:lnSpc>
                <a:spcPct val="110000"/>
              </a:lnSpc>
              <a:spcBef>
                <a:spcPts val="600"/>
              </a:spcBef>
              <a:buSzPct val="100000"/>
              <a:buFont typeface="Wingdings" panose="05000000000000000000" pitchFamily="2" charset="2"/>
              <a:buChar char="§"/>
              <a:defRPr/>
            </a:pPr>
            <a:r>
              <a:rPr lang="en-US" sz="1800" i="1" dirty="0"/>
              <a:t>Virtual Compensation: Uses stable reference frequencies to correct shifts, eliminating the need for direct measurement.</a:t>
            </a:r>
          </a:p>
          <a:p>
            <a:pPr marL="91440" marR="0" lvl="0" indent="-180000" defTabSz="914400" rtl="0" eaLnBrk="1" fontAlgn="auto" latinLnBrk="0" hangingPunct="1">
              <a:lnSpc>
                <a:spcPct val="110000"/>
              </a:lnSpc>
              <a:spcBef>
                <a:spcPts val="600"/>
              </a:spcBef>
              <a:buClrTx/>
              <a:buSzPct val="100000"/>
              <a:buFont typeface="Wingdings" panose="05000000000000000000" pitchFamily="2" charset="2"/>
              <a:buChar char="§"/>
              <a:tabLst/>
              <a:defRPr/>
            </a:pPr>
            <a:r>
              <a:rPr lang="en-US" sz="2000" dirty="0"/>
              <a:t>Mass Compensation:</a:t>
            </a:r>
          </a:p>
          <a:p>
            <a:pPr lvl="1" indent="-180000">
              <a:lnSpc>
                <a:spcPct val="110000"/>
              </a:lnSpc>
              <a:spcBef>
                <a:spcPts val="600"/>
              </a:spcBef>
              <a:buSzPct val="100000"/>
              <a:buFont typeface="Wingdings" panose="05000000000000000000" pitchFamily="2" charset="2"/>
              <a:buChar char="§"/>
              <a:defRPr/>
            </a:pPr>
            <a:r>
              <a:rPr lang="en-US" sz="1800" i="1" dirty="0"/>
              <a:t>Direct Measurement: Weighs the part to apply precise mass-based frequency adjustments.</a:t>
            </a:r>
          </a:p>
          <a:p>
            <a:pPr lvl="1" indent="-180000">
              <a:lnSpc>
                <a:spcPct val="110000"/>
              </a:lnSpc>
              <a:spcBef>
                <a:spcPts val="600"/>
              </a:spcBef>
              <a:buSzPct val="100000"/>
              <a:buFont typeface="Wingdings" panose="05000000000000000000" pitchFamily="2" charset="2"/>
              <a:buChar char="§"/>
              <a:defRPr/>
            </a:pPr>
            <a:r>
              <a:rPr lang="en-US" sz="1800" i="1" dirty="0"/>
              <a:t>Virtual Prediction: Uses stable frequencies to estimate mass effects, allowing automatic adjustment.</a:t>
            </a:r>
          </a:p>
        </p:txBody>
      </p:sp>
      <p:sp>
        <p:nvSpPr>
          <p:cNvPr id="4" name="Footer Placeholder 3">
            <a:extLst>
              <a:ext uri="{FF2B5EF4-FFF2-40B4-BE49-F238E27FC236}">
                <a16:creationId xmlns:a16="http://schemas.microsoft.com/office/drawing/2014/main" id="{A033A294-4516-073F-53CF-C815E6C8519B}"/>
              </a:ext>
            </a:extLst>
          </p:cNvPr>
          <p:cNvSpPr>
            <a:spLocks noGrp="1"/>
          </p:cNvSpPr>
          <p:nvPr>
            <p:ph type="ftr" sz="quarter" idx="11"/>
          </p:nvPr>
        </p:nvSpPr>
        <p:spPr/>
        <p:txBody>
          <a:bodyPr>
            <a:normAutofit/>
          </a:bodyPr>
          <a:lstStyle/>
          <a:p>
            <a:pPr>
              <a:spcAft>
                <a:spcPts val="600"/>
              </a:spcAft>
            </a:pPr>
            <a:r>
              <a:rPr lang="en-US"/>
              <a:t>EddySonix® | Advanced NDT Solutions | November 2024</a:t>
            </a:r>
          </a:p>
        </p:txBody>
      </p:sp>
      <p:sp>
        <p:nvSpPr>
          <p:cNvPr id="5" name="Slide Number Placeholder 4">
            <a:extLst>
              <a:ext uri="{FF2B5EF4-FFF2-40B4-BE49-F238E27FC236}">
                <a16:creationId xmlns:a16="http://schemas.microsoft.com/office/drawing/2014/main" id="{A43132F9-DAB1-8C6D-8D9C-B0C9F37D93DE}"/>
              </a:ext>
            </a:extLst>
          </p:cNvPr>
          <p:cNvSpPr>
            <a:spLocks noGrp="1"/>
          </p:cNvSpPr>
          <p:nvPr>
            <p:ph type="sldNum" sz="quarter" idx="12"/>
          </p:nvPr>
        </p:nvSpPr>
        <p:spPr/>
        <p:txBody>
          <a:bodyPr/>
          <a:lstStyle/>
          <a:p>
            <a:fld id="{3A98EE3D-8CD1-4C3F-BD1C-C98C9596463C}" type="slidenum">
              <a:rPr lang="en-US" smtClean="0"/>
              <a:t>14</a:t>
            </a:fld>
            <a:endParaRPr lang="en-US" dirty="0"/>
          </a:p>
        </p:txBody>
      </p:sp>
      <p:pic>
        <p:nvPicPr>
          <p:cNvPr id="14" name="Picture 13" descr="A screenshot of a computer&#10;&#10;Description automatically generated">
            <a:extLst>
              <a:ext uri="{FF2B5EF4-FFF2-40B4-BE49-F238E27FC236}">
                <a16:creationId xmlns:a16="http://schemas.microsoft.com/office/drawing/2014/main" id="{8D811224-BF7D-B0DC-B7F9-ADF8C00767B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 y="754062"/>
            <a:ext cx="4888172" cy="5115030"/>
          </a:xfrm>
          <a:prstGeom prst="rect">
            <a:avLst/>
          </a:prstGeom>
        </p:spPr>
      </p:pic>
    </p:spTree>
    <p:extLst>
      <p:ext uri="{BB962C8B-B14F-4D97-AF65-F5344CB8AC3E}">
        <p14:creationId xmlns:p14="http://schemas.microsoft.com/office/powerpoint/2010/main" val="145217647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D79CA3-8897-853E-E03E-C951BB07CEC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39FBCE-5099-CBA8-7A72-EA9A16D14ED6}"/>
              </a:ext>
            </a:extLst>
          </p:cNvPr>
          <p:cNvSpPr>
            <a:spLocks noGrp="1"/>
          </p:cNvSpPr>
          <p:nvPr>
            <p:ph type="title"/>
          </p:nvPr>
        </p:nvSpPr>
        <p:spPr>
          <a:xfrm>
            <a:off x="6012179" y="423666"/>
            <a:ext cx="5526677" cy="1450757"/>
          </a:xfrm>
        </p:spPr>
        <p:txBody>
          <a:bodyPr>
            <a:normAutofit/>
          </a:bodyPr>
          <a:lstStyle/>
          <a:p>
            <a:r>
              <a:rPr kumimoji="0" lang="en-US" sz="3200" b="0" i="0" u="none" strike="noStrike" kern="1200" cap="none" spc="0" normalizeH="0" baseline="0" noProof="0" dirty="0">
                <a:ln>
                  <a:noFill/>
                </a:ln>
                <a:effectLst/>
                <a:uLnTx/>
                <a:uFillTx/>
                <a:ea typeface="+mn-ea"/>
                <a:cs typeface="+mn-cs"/>
              </a:rPr>
              <a:t>Advanced Multi-Variate Analysis for Enhanced Defect Detection</a:t>
            </a:r>
            <a:endParaRPr lang="en-US" sz="3200" dirty="0"/>
          </a:p>
        </p:txBody>
      </p:sp>
      <p:sp>
        <p:nvSpPr>
          <p:cNvPr id="3" name="Content Placeholder 2">
            <a:extLst>
              <a:ext uri="{FF2B5EF4-FFF2-40B4-BE49-F238E27FC236}">
                <a16:creationId xmlns:a16="http://schemas.microsoft.com/office/drawing/2014/main" id="{DCA59306-1E35-5137-65C9-2FB4B3997482}"/>
              </a:ext>
            </a:extLst>
          </p:cNvPr>
          <p:cNvSpPr>
            <a:spLocks noGrp="1"/>
          </p:cNvSpPr>
          <p:nvPr>
            <p:ph idx="1"/>
          </p:nvPr>
        </p:nvSpPr>
        <p:spPr>
          <a:xfrm>
            <a:off x="6012180" y="1874422"/>
            <a:ext cx="5526676" cy="4194907"/>
          </a:xfrm>
        </p:spPr>
        <p:txBody>
          <a:bodyPr>
            <a:noAutofit/>
          </a:bodyPr>
          <a:lstStyle/>
          <a:p>
            <a:pPr marL="91440" marR="0" lvl="0" indent="-180000" defTabSz="914400" rtl="0" eaLnBrk="1" fontAlgn="auto" latinLnBrk="0" hangingPunct="1">
              <a:lnSpc>
                <a:spcPct val="100000"/>
              </a:lnSpc>
              <a:spcBef>
                <a:spcPts val="600"/>
              </a:spcBef>
              <a:buClrTx/>
              <a:buSzPct val="100000"/>
              <a:buFont typeface="Wingdings" panose="05000000000000000000" pitchFamily="2" charset="2"/>
              <a:buChar char="§"/>
              <a:tabLst/>
              <a:defRPr/>
            </a:pPr>
            <a:r>
              <a:rPr lang="en-US" sz="1800" dirty="0"/>
              <a:t>Principal Component Analysis (PCA):</a:t>
            </a:r>
          </a:p>
          <a:p>
            <a:pPr lvl="1" indent="-180000">
              <a:lnSpc>
                <a:spcPct val="100000"/>
              </a:lnSpc>
              <a:spcBef>
                <a:spcPts val="600"/>
              </a:spcBef>
              <a:buSzPct val="100000"/>
              <a:buFont typeface="Wingdings" panose="05000000000000000000" pitchFamily="2" charset="2"/>
              <a:buChar char="§"/>
              <a:defRPr/>
            </a:pPr>
            <a:r>
              <a:rPr lang="en-US" sz="1600" i="1" dirty="0"/>
              <a:t>Reduces data complexity by transforming correlated features into fewer, uncorrelated components, enhancing focus on key defect indicators.</a:t>
            </a:r>
          </a:p>
          <a:p>
            <a:pPr marL="91440" marR="0" lvl="0" indent="-180000" defTabSz="914400" rtl="0" eaLnBrk="1" fontAlgn="auto" latinLnBrk="0" hangingPunct="1">
              <a:lnSpc>
                <a:spcPct val="100000"/>
              </a:lnSpc>
              <a:spcBef>
                <a:spcPts val="600"/>
              </a:spcBef>
              <a:buClrTx/>
              <a:buSzPct val="100000"/>
              <a:buFont typeface="Wingdings" panose="05000000000000000000" pitchFamily="2" charset="2"/>
              <a:buChar char="§"/>
              <a:tabLst/>
              <a:defRPr/>
            </a:pPr>
            <a:r>
              <a:rPr lang="en-US" sz="1800" dirty="0"/>
              <a:t>Mahalanobis Distance:</a:t>
            </a:r>
          </a:p>
          <a:p>
            <a:pPr lvl="1" indent="-180000">
              <a:lnSpc>
                <a:spcPct val="100000"/>
              </a:lnSpc>
              <a:spcBef>
                <a:spcPts val="600"/>
              </a:spcBef>
              <a:buSzPct val="100000"/>
              <a:buFont typeface="Wingdings" panose="05000000000000000000" pitchFamily="2" charset="2"/>
              <a:buChar char="§"/>
              <a:defRPr/>
            </a:pPr>
            <a:r>
              <a:rPr lang="en-US" sz="1600" i="1" dirty="0"/>
              <a:t>Measures each sample's deviation from the multivariate mean, identifying outliers that could indicate defects.</a:t>
            </a:r>
          </a:p>
          <a:p>
            <a:pPr marL="91440" marR="0" lvl="0" indent="-180000" defTabSz="914400" rtl="0" eaLnBrk="1" fontAlgn="auto" latinLnBrk="0" hangingPunct="1">
              <a:lnSpc>
                <a:spcPct val="100000"/>
              </a:lnSpc>
              <a:spcBef>
                <a:spcPts val="600"/>
              </a:spcBef>
              <a:buClrTx/>
              <a:buSzPct val="100000"/>
              <a:buFont typeface="Wingdings" panose="05000000000000000000" pitchFamily="2" charset="2"/>
              <a:buChar char="§"/>
              <a:tabLst/>
              <a:defRPr/>
            </a:pPr>
            <a:r>
              <a:rPr lang="en-US" sz="1800" dirty="0"/>
              <a:t>Anomaly Detection Techniques:</a:t>
            </a:r>
          </a:p>
          <a:p>
            <a:pPr lvl="1" indent="-180000">
              <a:lnSpc>
                <a:spcPct val="100000"/>
              </a:lnSpc>
              <a:spcBef>
                <a:spcPts val="600"/>
              </a:spcBef>
              <a:buSzPct val="100000"/>
              <a:buFont typeface="Wingdings" panose="05000000000000000000" pitchFamily="2" charset="2"/>
              <a:buChar char="§"/>
              <a:defRPr/>
            </a:pPr>
            <a:r>
              <a:rPr lang="en-US" sz="1600" i="1" dirty="0"/>
              <a:t>Local Outlier Factor: Flags samples that deviate significantly from neighboring data points.</a:t>
            </a:r>
          </a:p>
          <a:p>
            <a:pPr lvl="1" indent="-180000">
              <a:lnSpc>
                <a:spcPct val="100000"/>
              </a:lnSpc>
              <a:spcBef>
                <a:spcPts val="600"/>
              </a:spcBef>
              <a:buSzPct val="100000"/>
              <a:buFont typeface="Wingdings" panose="05000000000000000000" pitchFamily="2" charset="2"/>
              <a:buChar char="§"/>
              <a:defRPr/>
            </a:pPr>
            <a:r>
              <a:rPr lang="en-US" sz="1600" i="1" dirty="0"/>
              <a:t>One-Class SVM: Models the normal data distribution, detecting anomalies that signal rare defects.</a:t>
            </a:r>
          </a:p>
        </p:txBody>
      </p:sp>
      <p:sp>
        <p:nvSpPr>
          <p:cNvPr id="4" name="Footer Placeholder 3">
            <a:extLst>
              <a:ext uri="{FF2B5EF4-FFF2-40B4-BE49-F238E27FC236}">
                <a16:creationId xmlns:a16="http://schemas.microsoft.com/office/drawing/2014/main" id="{B4D9B933-C1FF-9B37-04CD-BB37DCA2A3EC}"/>
              </a:ext>
            </a:extLst>
          </p:cNvPr>
          <p:cNvSpPr>
            <a:spLocks noGrp="1"/>
          </p:cNvSpPr>
          <p:nvPr>
            <p:ph type="ftr" sz="quarter" idx="11"/>
          </p:nvPr>
        </p:nvSpPr>
        <p:spPr/>
        <p:txBody>
          <a:bodyPr>
            <a:normAutofit/>
          </a:bodyPr>
          <a:lstStyle/>
          <a:p>
            <a:pPr>
              <a:spcAft>
                <a:spcPts val="600"/>
              </a:spcAft>
            </a:pPr>
            <a:r>
              <a:rPr lang="en-US"/>
              <a:t>EddySonix® | Advanced NDT Solutions | November 2024</a:t>
            </a:r>
          </a:p>
        </p:txBody>
      </p:sp>
      <p:sp>
        <p:nvSpPr>
          <p:cNvPr id="5" name="Slide Number Placeholder 4">
            <a:extLst>
              <a:ext uri="{FF2B5EF4-FFF2-40B4-BE49-F238E27FC236}">
                <a16:creationId xmlns:a16="http://schemas.microsoft.com/office/drawing/2014/main" id="{12E329E4-4280-501E-D84A-BAFC7014D7D1}"/>
              </a:ext>
            </a:extLst>
          </p:cNvPr>
          <p:cNvSpPr>
            <a:spLocks noGrp="1"/>
          </p:cNvSpPr>
          <p:nvPr>
            <p:ph type="sldNum" sz="quarter" idx="12"/>
          </p:nvPr>
        </p:nvSpPr>
        <p:spPr/>
        <p:txBody>
          <a:bodyPr/>
          <a:lstStyle/>
          <a:p>
            <a:fld id="{3A98EE3D-8CD1-4C3F-BD1C-C98C9596463C}" type="slidenum">
              <a:rPr lang="en-US" smtClean="0"/>
              <a:t>15</a:t>
            </a:fld>
            <a:endParaRPr lang="en-US" dirty="0"/>
          </a:p>
        </p:txBody>
      </p:sp>
      <p:pic>
        <p:nvPicPr>
          <p:cNvPr id="6" name="Picture 5">
            <a:extLst>
              <a:ext uri="{FF2B5EF4-FFF2-40B4-BE49-F238E27FC236}">
                <a16:creationId xmlns:a16="http://schemas.microsoft.com/office/drawing/2014/main" id="{0D575DCB-2799-2AD9-7D41-5F5FB25F1CCD}"/>
              </a:ext>
            </a:extLst>
          </p:cNvPr>
          <p:cNvPicPr>
            <a:picLocks noChangeAspect="1"/>
          </p:cNvPicPr>
          <p:nvPr/>
        </p:nvPicPr>
        <p:blipFill>
          <a:blip r:embed="rId3">
            <a:extLst>
              <a:ext uri="{28A0092B-C50C-407E-A947-70E740481C1C}">
                <a14:useLocalDpi xmlns:a14="http://schemas.microsoft.com/office/drawing/2010/main"/>
              </a:ext>
            </a:extLst>
          </a:blip>
          <a:srcRect/>
          <a:stretch/>
        </p:blipFill>
        <p:spPr>
          <a:xfrm>
            <a:off x="357442" y="1210502"/>
            <a:ext cx="5115347" cy="4436995"/>
          </a:xfrm>
          <a:prstGeom prst="rect">
            <a:avLst/>
          </a:prstGeom>
        </p:spPr>
      </p:pic>
    </p:spTree>
    <p:extLst>
      <p:ext uri="{BB962C8B-B14F-4D97-AF65-F5344CB8AC3E}">
        <p14:creationId xmlns:p14="http://schemas.microsoft.com/office/powerpoint/2010/main" val="35376271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E05DF-A30B-EECA-88C7-2908B746A0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D2656E-F60B-8AB0-1FAA-3E6E57069884}"/>
              </a:ext>
            </a:extLst>
          </p:cNvPr>
          <p:cNvSpPr>
            <a:spLocks noGrp="1"/>
          </p:cNvSpPr>
          <p:nvPr>
            <p:ph type="title"/>
          </p:nvPr>
        </p:nvSpPr>
        <p:spPr>
          <a:xfrm>
            <a:off x="4994910" y="286603"/>
            <a:ext cx="6160769" cy="1450757"/>
          </a:xfrm>
        </p:spPr>
        <p:txBody>
          <a:bodyPr>
            <a:normAutofit/>
          </a:bodyPr>
          <a:lstStyle/>
          <a:p>
            <a:r>
              <a:rPr lang="en-US" sz="3200" dirty="0"/>
              <a:t>Comprehensive Statistical Analysis &amp; Configuration Tools</a:t>
            </a:r>
          </a:p>
        </p:txBody>
      </p:sp>
      <p:sp>
        <p:nvSpPr>
          <p:cNvPr id="3" name="Content Placeholder 2">
            <a:extLst>
              <a:ext uri="{FF2B5EF4-FFF2-40B4-BE49-F238E27FC236}">
                <a16:creationId xmlns:a16="http://schemas.microsoft.com/office/drawing/2014/main" id="{9B3C7234-6914-17F7-F544-AB20B28CA297}"/>
              </a:ext>
            </a:extLst>
          </p:cNvPr>
          <p:cNvSpPr>
            <a:spLocks noGrp="1"/>
          </p:cNvSpPr>
          <p:nvPr>
            <p:ph idx="1"/>
          </p:nvPr>
        </p:nvSpPr>
        <p:spPr>
          <a:xfrm>
            <a:off x="4994910" y="1965960"/>
            <a:ext cx="6263640" cy="4137659"/>
          </a:xfrm>
        </p:spPr>
        <p:txBody>
          <a:bodyPr>
            <a:noAutofit/>
          </a:bodyPr>
          <a:lstStyle/>
          <a:p>
            <a:pPr marL="91440" marR="0" lvl="0" indent="-180000" defTabSz="914400" rtl="0" eaLnBrk="1" fontAlgn="auto" latinLnBrk="0" hangingPunct="1">
              <a:lnSpc>
                <a:spcPct val="100000"/>
              </a:lnSpc>
              <a:spcBef>
                <a:spcPts val="600"/>
              </a:spcBef>
              <a:buClrTx/>
              <a:buSzPct val="100000"/>
              <a:buFont typeface="Wingdings" panose="05000000000000000000" pitchFamily="2" charset="2"/>
              <a:buChar char="§"/>
              <a:tabLst/>
              <a:defRPr/>
            </a:pPr>
            <a:r>
              <a:rPr lang="en-US" sz="1800" dirty="0"/>
              <a:t>Batch Testing:</a:t>
            </a:r>
          </a:p>
          <a:p>
            <a:pPr lvl="1" indent="-180000">
              <a:lnSpc>
                <a:spcPct val="100000"/>
              </a:lnSpc>
              <a:spcBef>
                <a:spcPts val="600"/>
              </a:spcBef>
              <a:buSzPct val="100000"/>
              <a:buFont typeface="Wingdings" panose="05000000000000000000" pitchFamily="2" charset="2"/>
              <a:buChar char="§"/>
              <a:defRPr/>
            </a:pPr>
            <a:r>
              <a:rPr lang="en-US" sz="1600" i="1" dirty="0"/>
              <a:t>Automated offline testing for multiple parts, with detailed reports that include defect identification and failure analysis.</a:t>
            </a:r>
          </a:p>
          <a:p>
            <a:pPr marL="91440" marR="0" lvl="0" indent="-180000" defTabSz="914400" rtl="0" eaLnBrk="1" fontAlgn="auto" latinLnBrk="0" hangingPunct="1">
              <a:lnSpc>
                <a:spcPct val="100000"/>
              </a:lnSpc>
              <a:spcBef>
                <a:spcPts val="600"/>
              </a:spcBef>
              <a:buClrTx/>
              <a:buSzPct val="100000"/>
              <a:buFont typeface="Wingdings" panose="05000000000000000000" pitchFamily="2" charset="2"/>
              <a:buChar char="§"/>
              <a:tabLst/>
              <a:defRPr/>
            </a:pPr>
            <a:r>
              <a:rPr lang="en-US" sz="1800" dirty="0"/>
              <a:t>Comparison Tools:</a:t>
            </a:r>
          </a:p>
          <a:p>
            <a:pPr lvl="1" indent="-180000">
              <a:lnSpc>
                <a:spcPct val="100000"/>
              </a:lnSpc>
              <a:spcBef>
                <a:spcPts val="600"/>
              </a:spcBef>
              <a:buSzPct val="100000"/>
              <a:buFont typeface="Wingdings" panose="05000000000000000000" pitchFamily="2" charset="2"/>
              <a:buChar char="§"/>
              <a:defRPr/>
            </a:pPr>
            <a:r>
              <a:rPr lang="en-US" sz="1600" i="1" dirty="0"/>
              <a:t>Enables offline comparison of spectra, modes, and results across parts to detect variances.</a:t>
            </a:r>
          </a:p>
          <a:p>
            <a:pPr marL="91440" marR="0" lvl="0" indent="-180000" defTabSz="914400" rtl="0" eaLnBrk="1" fontAlgn="auto" latinLnBrk="0" hangingPunct="1">
              <a:lnSpc>
                <a:spcPct val="100000"/>
              </a:lnSpc>
              <a:spcBef>
                <a:spcPts val="600"/>
              </a:spcBef>
              <a:buClrTx/>
              <a:buSzPct val="100000"/>
              <a:buFont typeface="Wingdings" panose="05000000000000000000" pitchFamily="2" charset="2"/>
              <a:buChar char="§"/>
              <a:tabLst/>
              <a:defRPr/>
            </a:pPr>
            <a:r>
              <a:rPr lang="en-US" sz="1800" dirty="0"/>
              <a:t>Advanced Visualization:</a:t>
            </a:r>
          </a:p>
          <a:p>
            <a:pPr lvl="1" indent="-180000">
              <a:lnSpc>
                <a:spcPct val="100000"/>
              </a:lnSpc>
              <a:spcBef>
                <a:spcPts val="600"/>
              </a:spcBef>
              <a:buSzPct val="100000"/>
              <a:buFont typeface="Wingdings" panose="05000000000000000000" pitchFamily="2" charset="2"/>
              <a:buChar char="§"/>
              <a:defRPr/>
            </a:pPr>
            <a:r>
              <a:rPr lang="en-US" sz="1600" i="1" dirty="0"/>
              <a:t>Provides histograms, clustering, and classification for in-depth single- and multi-variable analysis, supporting model training and configuration.</a:t>
            </a:r>
          </a:p>
          <a:p>
            <a:pPr marL="91440" marR="0" lvl="0" indent="-180000" defTabSz="914400" rtl="0" eaLnBrk="1" fontAlgn="auto" latinLnBrk="0" hangingPunct="1">
              <a:lnSpc>
                <a:spcPct val="100000"/>
              </a:lnSpc>
              <a:spcBef>
                <a:spcPts val="600"/>
              </a:spcBef>
              <a:buClrTx/>
              <a:buSzPct val="100000"/>
              <a:buFont typeface="Wingdings" panose="05000000000000000000" pitchFamily="2" charset="2"/>
              <a:buChar char="§"/>
              <a:tabLst/>
              <a:defRPr/>
            </a:pPr>
            <a:r>
              <a:rPr lang="en-US" sz="1800" dirty="0"/>
              <a:t>Signal Analysis:</a:t>
            </a:r>
          </a:p>
          <a:p>
            <a:pPr lvl="1" indent="-180000">
              <a:lnSpc>
                <a:spcPct val="100000"/>
              </a:lnSpc>
              <a:spcBef>
                <a:spcPts val="600"/>
              </a:spcBef>
              <a:buSzPct val="100000"/>
              <a:buFont typeface="Wingdings" panose="05000000000000000000" pitchFamily="2" charset="2"/>
              <a:buChar char="§"/>
              <a:defRPr/>
            </a:pPr>
            <a:r>
              <a:rPr lang="en-US" sz="1600" i="1" dirty="0"/>
              <a:t>Analyzes raw and processed signals to identify critical frequency and amplitude changes tied to defects.</a:t>
            </a:r>
          </a:p>
        </p:txBody>
      </p:sp>
      <p:sp>
        <p:nvSpPr>
          <p:cNvPr id="4" name="Footer Placeholder 3">
            <a:extLst>
              <a:ext uri="{FF2B5EF4-FFF2-40B4-BE49-F238E27FC236}">
                <a16:creationId xmlns:a16="http://schemas.microsoft.com/office/drawing/2014/main" id="{FE23DBDE-27C1-679C-6DA9-F0C68F0F638A}"/>
              </a:ext>
            </a:extLst>
          </p:cNvPr>
          <p:cNvSpPr>
            <a:spLocks noGrp="1"/>
          </p:cNvSpPr>
          <p:nvPr>
            <p:ph type="ftr" sz="quarter" idx="11"/>
          </p:nvPr>
        </p:nvSpPr>
        <p:spPr>
          <a:xfrm>
            <a:off x="3398520" y="6357620"/>
            <a:ext cx="5394960" cy="365125"/>
          </a:xfrm>
        </p:spPr>
        <p:txBody>
          <a:bodyPr>
            <a:normAutofit/>
          </a:bodyPr>
          <a:lstStyle/>
          <a:p>
            <a:pPr>
              <a:spcAft>
                <a:spcPts val="600"/>
              </a:spcAft>
            </a:pPr>
            <a:r>
              <a:rPr lang="en-US" dirty="0"/>
              <a:t>EddySonix® | Advanced NDT Solutions | November 2024</a:t>
            </a:r>
          </a:p>
        </p:txBody>
      </p:sp>
      <p:sp>
        <p:nvSpPr>
          <p:cNvPr id="5" name="Slide Number Placeholder 4">
            <a:extLst>
              <a:ext uri="{FF2B5EF4-FFF2-40B4-BE49-F238E27FC236}">
                <a16:creationId xmlns:a16="http://schemas.microsoft.com/office/drawing/2014/main" id="{A0A92270-B6A3-E81C-FA3B-0C0701C3D35C}"/>
              </a:ext>
            </a:extLst>
          </p:cNvPr>
          <p:cNvSpPr>
            <a:spLocks noGrp="1"/>
          </p:cNvSpPr>
          <p:nvPr>
            <p:ph type="sldNum" sz="quarter" idx="12"/>
          </p:nvPr>
        </p:nvSpPr>
        <p:spPr/>
        <p:txBody>
          <a:bodyPr>
            <a:normAutofit/>
          </a:bodyPr>
          <a:lstStyle/>
          <a:p>
            <a:pPr>
              <a:spcAft>
                <a:spcPts val="600"/>
              </a:spcAft>
            </a:pPr>
            <a:fld id="{3A98EE3D-8CD1-4C3F-BD1C-C98C9596463C}" type="slidenum">
              <a:rPr lang="en-US"/>
              <a:pPr>
                <a:spcAft>
                  <a:spcPts val="600"/>
                </a:spcAft>
              </a:pPr>
              <a:t>16</a:t>
            </a:fld>
            <a:endParaRPr lang="en-US" dirty="0"/>
          </a:p>
        </p:txBody>
      </p:sp>
      <p:pic>
        <p:nvPicPr>
          <p:cNvPr id="10" name="Picture 9" descr="A diagram of a graph&#10;&#10;Description automatically generated">
            <a:extLst>
              <a:ext uri="{FF2B5EF4-FFF2-40B4-BE49-F238E27FC236}">
                <a16:creationId xmlns:a16="http://schemas.microsoft.com/office/drawing/2014/main" id="{FC2BC66E-D3C2-29D3-D4C1-FF5C7C7ECFB1}"/>
              </a:ext>
            </a:extLst>
          </p:cNvPr>
          <p:cNvPicPr>
            <a:picLocks noChangeAspect="1"/>
          </p:cNvPicPr>
          <p:nvPr/>
        </p:nvPicPr>
        <p:blipFill>
          <a:blip r:embed="rId3" cstate="screen">
            <a:extLst>
              <a:ext uri="{28A0092B-C50C-407E-A947-70E740481C1C}">
                <a14:useLocalDpi xmlns:a14="http://schemas.microsoft.com/office/drawing/2010/main"/>
              </a:ext>
            </a:extLst>
          </a:blip>
          <a:srcRect b="-1"/>
          <a:stretch/>
        </p:blipFill>
        <p:spPr>
          <a:xfrm>
            <a:off x="0" y="217170"/>
            <a:ext cx="4130557" cy="6184900"/>
          </a:xfrm>
          <a:prstGeom prst="rect">
            <a:avLst/>
          </a:prstGeom>
        </p:spPr>
      </p:pic>
    </p:spTree>
    <p:extLst>
      <p:ext uri="{BB962C8B-B14F-4D97-AF65-F5344CB8AC3E}">
        <p14:creationId xmlns:p14="http://schemas.microsoft.com/office/powerpoint/2010/main" val="4376068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47DD8-9256-EE29-CC6F-53357E79A3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A56B91-AF77-53B7-E871-A70AD4218650}"/>
              </a:ext>
            </a:extLst>
          </p:cNvPr>
          <p:cNvSpPr>
            <a:spLocks noGrp="1"/>
          </p:cNvSpPr>
          <p:nvPr>
            <p:ph type="title"/>
          </p:nvPr>
        </p:nvSpPr>
        <p:spPr>
          <a:xfrm>
            <a:off x="5172074" y="286603"/>
            <a:ext cx="5983605" cy="1450757"/>
          </a:xfrm>
        </p:spPr>
        <p:txBody>
          <a:bodyPr>
            <a:normAutofit/>
          </a:bodyPr>
          <a:lstStyle/>
          <a:p>
            <a:r>
              <a:rPr lang="en-US" sz="3200" dirty="0"/>
              <a:t>Custom-Designed Fixture, Automatic Part Feeder, and Sorting System</a:t>
            </a:r>
          </a:p>
        </p:txBody>
      </p:sp>
      <p:sp>
        <p:nvSpPr>
          <p:cNvPr id="3" name="Content Placeholder 2">
            <a:extLst>
              <a:ext uri="{FF2B5EF4-FFF2-40B4-BE49-F238E27FC236}">
                <a16:creationId xmlns:a16="http://schemas.microsoft.com/office/drawing/2014/main" id="{BF0E4BC2-1C72-06CC-7F8A-C34D460A5421}"/>
              </a:ext>
            </a:extLst>
          </p:cNvPr>
          <p:cNvSpPr>
            <a:spLocks noGrp="1"/>
          </p:cNvSpPr>
          <p:nvPr>
            <p:ph idx="1"/>
          </p:nvPr>
        </p:nvSpPr>
        <p:spPr>
          <a:xfrm>
            <a:off x="5172074" y="2108201"/>
            <a:ext cx="5983606" cy="3760891"/>
          </a:xfrm>
        </p:spPr>
        <p:txBody>
          <a:bodyPr>
            <a:normAutofit/>
          </a:bodyPr>
          <a:lstStyle/>
          <a:p>
            <a:pPr marL="91440" marR="0" lvl="0" indent="-180000" defTabSz="914400" rtl="0" eaLnBrk="1" fontAlgn="auto" latinLnBrk="0" hangingPunct="1">
              <a:lnSpc>
                <a:spcPct val="100000"/>
              </a:lnSpc>
              <a:spcBef>
                <a:spcPts val="600"/>
              </a:spcBef>
              <a:buClrTx/>
              <a:buSzPct val="100000"/>
              <a:buFont typeface="Wingdings" panose="05000000000000000000" pitchFamily="2" charset="2"/>
              <a:buChar char="§"/>
              <a:tabLst/>
              <a:defRPr/>
            </a:pPr>
            <a:r>
              <a:rPr lang="en-US" sz="1800" dirty="0"/>
              <a:t>System Components:</a:t>
            </a:r>
          </a:p>
          <a:p>
            <a:pPr lvl="1" indent="-180000">
              <a:lnSpc>
                <a:spcPct val="100000"/>
              </a:lnSpc>
              <a:spcBef>
                <a:spcPts val="600"/>
              </a:spcBef>
              <a:buSzPct val="100000"/>
              <a:buFont typeface="Wingdings" panose="05000000000000000000" pitchFamily="2" charset="2"/>
              <a:buChar char="§"/>
              <a:defRPr/>
            </a:pPr>
            <a:r>
              <a:rPr lang="en-US" sz="1600" i="1" dirty="0"/>
              <a:t>Feeder: Loads and positions parts automatically, enabling efficient batch processing.</a:t>
            </a:r>
          </a:p>
          <a:p>
            <a:pPr lvl="1" indent="-180000">
              <a:lnSpc>
                <a:spcPct val="100000"/>
              </a:lnSpc>
              <a:spcBef>
                <a:spcPts val="600"/>
              </a:spcBef>
              <a:buSzPct val="100000"/>
              <a:buFont typeface="Wingdings" panose="05000000000000000000" pitchFamily="2" charset="2"/>
              <a:buChar char="§"/>
              <a:defRPr/>
            </a:pPr>
            <a:r>
              <a:rPr lang="en-US" sz="1600" i="1" dirty="0"/>
              <a:t>Test Fixture: Main testing unit where motorized probes align precisely with the component. Part holder retracts to allow free vibration, enabling 3-channel pickup for accurate mode capture.</a:t>
            </a:r>
          </a:p>
          <a:p>
            <a:pPr lvl="1" indent="-180000">
              <a:lnSpc>
                <a:spcPct val="100000"/>
              </a:lnSpc>
              <a:spcBef>
                <a:spcPts val="600"/>
              </a:spcBef>
              <a:buSzPct val="100000"/>
              <a:buFont typeface="Wingdings" panose="05000000000000000000" pitchFamily="2" charset="2"/>
              <a:buChar char="§"/>
              <a:defRPr/>
            </a:pPr>
            <a:r>
              <a:rPr lang="en-US" sz="1600" i="1" dirty="0"/>
              <a:t>Sorting Module: Automatically separates ‘Good’ and ‘Bad’ parts into designated bins based on test results.</a:t>
            </a:r>
          </a:p>
          <a:p>
            <a:pPr marL="91440" marR="0" lvl="0" indent="-180000" defTabSz="914400" rtl="0" eaLnBrk="1" fontAlgn="auto" latinLnBrk="0" hangingPunct="1">
              <a:lnSpc>
                <a:spcPct val="100000"/>
              </a:lnSpc>
              <a:spcBef>
                <a:spcPts val="600"/>
              </a:spcBef>
              <a:buClrTx/>
              <a:buSzPct val="100000"/>
              <a:buFont typeface="Wingdings" panose="05000000000000000000" pitchFamily="2" charset="2"/>
              <a:buChar char="§"/>
              <a:tabLst/>
              <a:defRPr/>
            </a:pPr>
            <a:r>
              <a:rPr lang="en-US" sz="1800" dirty="0"/>
              <a:t>Custom Design Capabilities:</a:t>
            </a:r>
          </a:p>
          <a:p>
            <a:pPr lvl="1" indent="-180000">
              <a:lnSpc>
                <a:spcPct val="100000"/>
              </a:lnSpc>
              <a:spcBef>
                <a:spcPts val="600"/>
              </a:spcBef>
              <a:buSzPct val="100000"/>
              <a:buFont typeface="Wingdings" panose="05000000000000000000" pitchFamily="2" charset="2"/>
              <a:buChar char="§"/>
              <a:defRPr/>
            </a:pPr>
            <a:r>
              <a:rPr lang="en-US" sz="1600" i="1" dirty="0"/>
              <a:t>We custom-design each component based on the part's geometry, supporting a family of parts with varying sizes but similar shapes.</a:t>
            </a:r>
          </a:p>
        </p:txBody>
      </p:sp>
      <p:sp>
        <p:nvSpPr>
          <p:cNvPr id="4" name="Footer Placeholder 3">
            <a:extLst>
              <a:ext uri="{FF2B5EF4-FFF2-40B4-BE49-F238E27FC236}">
                <a16:creationId xmlns:a16="http://schemas.microsoft.com/office/drawing/2014/main" id="{361C1FCB-232E-DBC2-BE28-BF567DD84AF3}"/>
              </a:ext>
            </a:extLst>
          </p:cNvPr>
          <p:cNvSpPr>
            <a:spLocks noGrp="1"/>
          </p:cNvSpPr>
          <p:nvPr>
            <p:ph type="ftr" sz="quarter" idx="11"/>
          </p:nvPr>
        </p:nvSpPr>
        <p:spPr>
          <a:xfrm>
            <a:off x="4176941" y="6356349"/>
            <a:ext cx="5394960" cy="365125"/>
          </a:xfrm>
        </p:spPr>
        <p:txBody>
          <a:bodyPr>
            <a:normAutofit/>
          </a:bodyPr>
          <a:lstStyle/>
          <a:p>
            <a:pPr>
              <a:spcAft>
                <a:spcPts val="600"/>
              </a:spcAft>
            </a:pPr>
            <a:r>
              <a:rPr lang="en-US" dirty="0"/>
              <a:t>EddySonix® | Advanced NDT Solutions | November 2024</a:t>
            </a:r>
          </a:p>
        </p:txBody>
      </p:sp>
      <p:sp>
        <p:nvSpPr>
          <p:cNvPr id="5" name="Slide Number Placeholder 4">
            <a:extLst>
              <a:ext uri="{FF2B5EF4-FFF2-40B4-BE49-F238E27FC236}">
                <a16:creationId xmlns:a16="http://schemas.microsoft.com/office/drawing/2014/main" id="{40F52AA1-F8E4-72C9-7410-3B25C8139941}"/>
              </a:ext>
            </a:extLst>
          </p:cNvPr>
          <p:cNvSpPr>
            <a:spLocks noGrp="1"/>
          </p:cNvSpPr>
          <p:nvPr>
            <p:ph type="sldNum" sz="quarter" idx="12"/>
          </p:nvPr>
        </p:nvSpPr>
        <p:spPr/>
        <p:txBody>
          <a:bodyPr>
            <a:normAutofit/>
          </a:bodyPr>
          <a:lstStyle/>
          <a:p>
            <a:pPr>
              <a:spcAft>
                <a:spcPts val="600"/>
              </a:spcAft>
            </a:pPr>
            <a:fld id="{3A98EE3D-8CD1-4C3F-BD1C-C98C9596463C}" type="slidenum">
              <a:rPr lang="en-US"/>
              <a:pPr>
                <a:spcAft>
                  <a:spcPts val="600"/>
                </a:spcAft>
              </a:pPr>
              <a:t>17</a:t>
            </a:fld>
            <a:endParaRPr lang="en-US" dirty="0"/>
          </a:p>
        </p:txBody>
      </p:sp>
      <p:pic>
        <p:nvPicPr>
          <p:cNvPr id="7" name="Picture 6" descr="A machine with a long handle&#10;&#10;Description automatically generated with medium confidence">
            <a:extLst>
              <a:ext uri="{FF2B5EF4-FFF2-40B4-BE49-F238E27FC236}">
                <a16:creationId xmlns:a16="http://schemas.microsoft.com/office/drawing/2014/main" id="{8DA19CBA-82FD-29F4-7685-7CAAA92D6A7F}"/>
              </a:ext>
            </a:extLst>
          </p:cNvPr>
          <p:cNvPicPr>
            <a:picLocks noChangeAspect="1"/>
          </p:cNvPicPr>
          <p:nvPr/>
        </p:nvPicPr>
        <p:blipFill>
          <a:blip r:embed="rId3" cstate="print">
            <a:extLst>
              <a:ext uri="{28A0092B-C50C-407E-A947-70E740481C1C}">
                <a14:useLocalDpi xmlns:a14="http://schemas.microsoft.com/office/drawing/2010/main"/>
              </a:ext>
            </a:extLst>
          </a:blip>
          <a:srcRect r="-2"/>
          <a:stretch/>
        </p:blipFill>
        <p:spPr>
          <a:xfrm>
            <a:off x="20" y="10"/>
            <a:ext cx="4580077" cy="3383266"/>
          </a:xfrm>
          <a:prstGeom prst="rect">
            <a:avLst/>
          </a:prstGeom>
        </p:spPr>
      </p:pic>
      <p:pic>
        <p:nvPicPr>
          <p:cNvPr id="9" name="Picture 8" descr="A machine with a purple background&#10;&#10;Description automatically generated with medium confidence">
            <a:extLst>
              <a:ext uri="{FF2B5EF4-FFF2-40B4-BE49-F238E27FC236}">
                <a16:creationId xmlns:a16="http://schemas.microsoft.com/office/drawing/2014/main" id="{F263B6E3-D7FE-E4FF-0B32-B2AC1ECA690F}"/>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20" y="3474720"/>
            <a:ext cx="4580077" cy="3383280"/>
          </a:xfrm>
          <a:prstGeom prst="rect">
            <a:avLst/>
          </a:prstGeom>
        </p:spPr>
      </p:pic>
    </p:spTree>
    <p:extLst>
      <p:ext uri="{BB962C8B-B14F-4D97-AF65-F5344CB8AC3E}">
        <p14:creationId xmlns:p14="http://schemas.microsoft.com/office/powerpoint/2010/main" val="29216741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ong shot of a line&#10;&#10;Description automatically generated">
            <a:extLst>
              <a:ext uri="{FF2B5EF4-FFF2-40B4-BE49-F238E27FC236}">
                <a16:creationId xmlns:a16="http://schemas.microsoft.com/office/drawing/2014/main" id="{E9F21926-687D-B949-F647-8D3C0F5F1E3C}"/>
              </a:ext>
            </a:extLst>
          </p:cNvPr>
          <p:cNvPicPr>
            <a:picLocks noChangeAspect="1"/>
          </p:cNvPicPr>
          <p:nvPr/>
        </p:nvPicPr>
        <p:blipFill>
          <a:blip r:embed="rId3" cstate="screen">
            <a:extLst>
              <a:ext uri="{28A0092B-C50C-407E-A947-70E740481C1C}">
                <a14:useLocalDpi xmlns:a14="http://schemas.microsoft.com/office/drawing/2010/main"/>
              </a:ext>
            </a:extLst>
          </a:blip>
          <a:srcRect b="-2"/>
          <a:stretch/>
        </p:blipFill>
        <p:spPr>
          <a:xfrm>
            <a:off x="0" y="2628900"/>
            <a:ext cx="12192000" cy="3671262"/>
          </a:xfrm>
          <a:prstGeom prst="rect">
            <a:avLst/>
          </a:prstGeom>
        </p:spPr>
      </p:pic>
      <p:sp>
        <p:nvSpPr>
          <p:cNvPr id="4" name="Footer Placeholder 3">
            <a:extLst>
              <a:ext uri="{FF2B5EF4-FFF2-40B4-BE49-F238E27FC236}">
                <a16:creationId xmlns:a16="http://schemas.microsoft.com/office/drawing/2014/main" id="{3FFB7166-16A8-AC9B-35F1-3056AF36C124}"/>
              </a:ext>
            </a:extLst>
          </p:cNvPr>
          <p:cNvSpPr>
            <a:spLocks noGrp="1"/>
          </p:cNvSpPr>
          <p:nvPr>
            <p:ph type="ftr" sz="quarter" idx="11"/>
          </p:nvPr>
        </p:nvSpPr>
        <p:spPr/>
        <p:txBody>
          <a:bodyPr/>
          <a:lstStyle/>
          <a:p>
            <a:r>
              <a:rPr lang="en-US" dirty="0"/>
              <a:t>EddySonix® | Advanced NDT Solutions | November 2024</a:t>
            </a:r>
          </a:p>
        </p:txBody>
      </p:sp>
      <p:sp>
        <p:nvSpPr>
          <p:cNvPr id="3" name="Slide Number Placeholder 2">
            <a:extLst>
              <a:ext uri="{FF2B5EF4-FFF2-40B4-BE49-F238E27FC236}">
                <a16:creationId xmlns:a16="http://schemas.microsoft.com/office/drawing/2014/main" id="{09E0E2B1-AADE-E624-DFF2-1A6054057A7E}"/>
              </a:ext>
            </a:extLst>
          </p:cNvPr>
          <p:cNvSpPr>
            <a:spLocks noGrp="1"/>
          </p:cNvSpPr>
          <p:nvPr>
            <p:ph type="sldNum" sz="quarter" idx="12"/>
          </p:nvPr>
        </p:nvSpPr>
        <p:spPr/>
        <p:txBody>
          <a:bodyPr/>
          <a:lstStyle/>
          <a:p>
            <a:fld id="{3A98EE3D-8CD1-4C3F-BD1C-C98C9596463C}" type="slidenum">
              <a:rPr lang="en-US" smtClean="0"/>
              <a:t>18</a:t>
            </a:fld>
            <a:endParaRPr lang="en-US" dirty="0"/>
          </a:p>
        </p:txBody>
      </p:sp>
      <p:sp>
        <p:nvSpPr>
          <p:cNvPr id="2" name="Title 1">
            <a:extLst>
              <a:ext uri="{FF2B5EF4-FFF2-40B4-BE49-F238E27FC236}">
                <a16:creationId xmlns:a16="http://schemas.microsoft.com/office/drawing/2014/main" id="{CA547A7F-2DC0-87A8-4770-FAD90372F001}"/>
              </a:ext>
            </a:extLst>
          </p:cNvPr>
          <p:cNvSpPr>
            <a:spLocks noGrp="1"/>
          </p:cNvSpPr>
          <p:nvPr>
            <p:ph type="title" idx="4294967295"/>
          </p:nvPr>
        </p:nvSpPr>
        <p:spPr>
          <a:xfrm>
            <a:off x="2735580" y="1829607"/>
            <a:ext cx="6720840" cy="925789"/>
          </a:xfrm>
        </p:spPr>
        <p:txBody>
          <a:bodyPr>
            <a:normAutofit/>
          </a:bodyPr>
          <a:lstStyle/>
          <a:p>
            <a:pPr algn="ctr"/>
            <a:r>
              <a:rPr lang="en-US" sz="2200" dirty="0"/>
              <a:t>We appreciate your time and interest in EddySonix’s innovative solutions for precision defect detection.</a:t>
            </a:r>
            <a:endParaRPr lang="LID4096" sz="2200" dirty="0"/>
          </a:p>
        </p:txBody>
      </p:sp>
      <p:pic>
        <p:nvPicPr>
          <p:cNvPr id="8" name="Picture 7" descr="A black text on a white background&#10;&#10;Description automatically generated">
            <a:extLst>
              <a:ext uri="{FF2B5EF4-FFF2-40B4-BE49-F238E27FC236}">
                <a16:creationId xmlns:a16="http://schemas.microsoft.com/office/drawing/2014/main" id="{4FE418F8-F02B-BAFA-70B2-440C9E01A9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0005" y="903818"/>
            <a:ext cx="4491990" cy="925789"/>
          </a:xfrm>
          <a:prstGeom prst="rect">
            <a:avLst/>
          </a:prstGeom>
        </p:spPr>
      </p:pic>
    </p:spTree>
    <p:extLst>
      <p:ext uri="{BB962C8B-B14F-4D97-AF65-F5344CB8AC3E}">
        <p14:creationId xmlns:p14="http://schemas.microsoft.com/office/powerpoint/2010/main" val="8710641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F7F34-158E-EE09-DBB0-605A143EDE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CEE941-B976-AB91-D7D4-0AC2B8DEC445}"/>
              </a:ext>
            </a:extLst>
          </p:cNvPr>
          <p:cNvSpPr>
            <a:spLocks noGrp="1"/>
          </p:cNvSpPr>
          <p:nvPr>
            <p:ph type="title"/>
          </p:nvPr>
        </p:nvSpPr>
        <p:spPr>
          <a:xfrm>
            <a:off x="5171351" y="368571"/>
            <a:ext cx="6087199" cy="1450757"/>
          </a:xfrm>
        </p:spPr>
        <p:txBody>
          <a:bodyPr>
            <a:normAutofit/>
          </a:bodyPr>
          <a:lstStyle/>
          <a:p>
            <a:r>
              <a:rPr lang="en-US" sz="3200" dirty="0"/>
              <a:t>Overview of the ARS System: Precision Testing for Critical Defects</a:t>
            </a:r>
          </a:p>
        </p:txBody>
      </p:sp>
      <p:sp>
        <p:nvSpPr>
          <p:cNvPr id="3" name="Content Placeholder 2">
            <a:extLst>
              <a:ext uri="{FF2B5EF4-FFF2-40B4-BE49-F238E27FC236}">
                <a16:creationId xmlns:a16="http://schemas.microsoft.com/office/drawing/2014/main" id="{60ECB1C2-765D-1065-213A-69A6AE2EFA94}"/>
              </a:ext>
            </a:extLst>
          </p:cNvPr>
          <p:cNvSpPr>
            <a:spLocks noGrp="1"/>
          </p:cNvSpPr>
          <p:nvPr>
            <p:ph idx="1"/>
          </p:nvPr>
        </p:nvSpPr>
        <p:spPr>
          <a:xfrm>
            <a:off x="5171350" y="2162150"/>
            <a:ext cx="6087200" cy="3760891"/>
          </a:xfrm>
        </p:spPr>
        <p:txBody>
          <a:bodyPr>
            <a:normAutofit/>
          </a:bodyPr>
          <a:lstStyle/>
          <a:p>
            <a:pPr indent="-180000">
              <a:lnSpc>
                <a:spcPct val="100000"/>
              </a:lnSpc>
              <a:spcBef>
                <a:spcPts val="600"/>
              </a:spcBef>
              <a:buClrTx/>
              <a:buFont typeface="Wingdings" panose="05000000000000000000" pitchFamily="2" charset="2"/>
              <a:buChar char="§"/>
            </a:pPr>
            <a:r>
              <a:rPr lang="en-US" sz="2400" dirty="0"/>
              <a:t>Purpose: </a:t>
            </a:r>
          </a:p>
          <a:p>
            <a:pPr lvl="1" indent="-180000">
              <a:lnSpc>
                <a:spcPct val="100000"/>
              </a:lnSpc>
              <a:spcBef>
                <a:spcPts val="600"/>
              </a:spcBef>
              <a:buFont typeface="Wingdings" panose="05000000000000000000" pitchFamily="2" charset="2"/>
              <a:buChar char="§"/>
            </a:pPr>
            <a:r>
              <a:rPr lang="en-US" sz="1800" i="1" dirty="0"/>
              <a:t>Designed for precision testing in aerospace, ARS detects even the smallest defects in critical components.</a:t>
            </a:r>
          </a:p>
          <a:p>
            <a:pPr indent="-180000">
              <a:lnSpc>
                <a:spcPct val="100000"/>
              </a:lnSpc>
              <a:spcBef>
                <a:spcPts val="600"/>
              </a:spcBef>
              <a:buClrTx/>
              <a:buFont typeface="Wingdings" panose="05000000000000000000" pitchFamily="2" charset="2"/>
              <a:buChar char="§"/>
            </a:pPr>
            <a:r>
              <a:rPr lang="en-US" sz="2400" dirty="0"/>
              <a:t>Key Approach Highlights:</a:t>
            </a:r>
          </a:p>
          <a:p>
            <a:pPr lvl="1" indent="-180000">
              <a:lnSpc>
                <a:spcPct val="100000"/>
              </a:lnSpc>
              <a:spcBef>
                <a:spcPts val="600"/>
              </a:spcBef>
              <a:buFont typeface="Wingdings" panose="05000000000000000000" pitchFamily="2" charset="2"/>
              <a:buChar char="§"/>
            </a:pPr>
            <a:r>
              <a:rPr lang="en-US" sz="1800" i="1" dirty="0"/>
              <a:t>High-frequency excitation for detecting fine details</a:t>
            </a:r>
          </a:p>
          <a:p>
            <a:pPr lvl="1" indent="-180000">
              <a:lnSpc>
                <a:spcPct val="100000"/>
              </a:lnSpc>
              <a:spcBef>
                <a:spcPts val="600"/>
              </a:spcBef>
              <a:buFont typeface="Wingdings" panose="05000000000000000000" pitchFamily="2" charset="2"/>
              <a:buChar char="§"/>
            </a:pPr>
            <a:r>
              <a:rPr lang="en-US" sz="1800" i="1" dirty="0"/>
              <a:t>Multi-channel analysis captures comprehensive mode data</a:t>
            </a:r>
          </a:p>
          <a:p>
            <a:pPr lvl="1" indent="-180000">
              <a:lnSpc>
                <a:spcPct val="100000"/>
              </a:lnSpc>
              <a:spcBef>
                <a:spcPts val="600"/>
              </a:spcBef>
              <a:buFont typeface="Wingdings" panose="05000000000000000000" pitchFamily="2" charset="2"/>
              <a:buChar char="§"/>
            </a:pPr>
            <a:r>
              <a:rPr lang="en-US" sz="1800" i="1" dirty="0"/>
              <a:t>Advanced signal processing ensures high-resolution results</a:t>
            </a:r>
            <a:endParaRPr lang="en-US" sz="2000" dirty="0"/>
          </a:p>
        </p:txBody>
      </p:sp>
      <p:sp>
        <p:nvSpPr>
          <p:cNvPr id="4" name="Footer Placeholder 3">
            <a:extLst>
              <a:ext uri="{FF2B5EF4-FFF2-40B4-BE49-F238E27FC236}">
                <a16:creationId xmlns:a16="http://schemas.microsoft.com/office/drawing/2014/main" id="{85289525-EB3B-7F11-30CC-1335C180C6A1}"/>
              </a:ext>
            </a:extLst>
          </p:cNvPr>
          <p:cNvSpPr>
            <a:spLocks noGrp="1"/>
          </p:cNvSpPr>
          <p:nvPr>
            <p:ph type="ftr" sz="quarter" idx="11"/>
          </p:nvPr>
        </p:nvSpPr>
        <p:spPr>
          <a:xfrm>
            <a:off x="3398520" y="6344247"/>
            <a:ext cx="5394960" cy="365125"/>
          </a:xfrm>
        </p:spPr>
        <p:txBody>
          <a:bodyPr>
            <a:normAutofit/>
          </a:bodyPr>
          <a:lstStyle/>
          <a:p>
            <a:pPr>
              <a:spcAft>
                <a:spcPts val="600"/>
              </a:spcAft>
            </a:pPr>
            <a:r>
              <a:rPr lang="en-US" dirty="0"/>
              <a:t>EddySonix® | Advanced NDT Solutions | November 2024</a:t>
            </a:r>
          </a:p>
        </p:txBody>
      </p:sp>
      <p:sp>
        <p:nvSpPr>
          <p:cNvPr id="5" name="Slide Number Placeholder 4">
            <a:extLst>
              <a:ext uri="{FF2B5EF4-FFF2-40B4-BE49-F238E27FC236}">
                <a16:creationId xmlns:a16="http://schemas.microsoft.com/office/drawing/2014/main" id="{5AAC5239-1556-B2A9-9CDB-C204E9AE5CC9}"/>
              </a:ext>
            </a:extLst>
          </p:cNvPr>
          <p:cNvSpPr>
            <a:spLocks noGrp="1"/>
          </p:cNvSpPr>
          <p:nvPr>
            <p:ph type="sldNum" sz="quarter" idx="12"/>
          </p:nvPr>
        </p:nvSpPr>
        <p:spPr/>
        <p:txBody>
          <a:bodyPr>
            <a:normAutofit/>
          </a:bodyPr>
          <a:lstStyle/>
          <a:p>
            <a:pPr>
              <a:spcAft>
                <a:spcPts val="600"/>
              </a:spcAft>
            </a:pPr>
            <a:fld id="{3A98EE3D-8CD1-4C3F-BD1C-C98C9596463C}" type="slidenum">
              <a:rPr lang="en-US"/>
              <a:pPr>
                <a:spcAft>
                  <a:spcPts val="600"/>
                </a:spcAft>
              </a:pPr>
              <a:t>2</a:t>
            </a:fld>
            <a:endParaRPr lang="en-US" dirty="0"/>
          </a:p>
        </p:txBody>
      </p:sp>
      <p:grpSp>
        <p:nvGrpSpPr>
          <p:cNvPr id="7" name="Group 6">
            <a:extLst>
              <a:ext uri="{FF2B5EF4-FFF2-40B4-BE49-F238E27FC236}">
                <a16:creationId xmlns:a16="http://schemas.microsoft.com/office/drawing/2014/main" id="{FA8F74E9-A635-318D-A630-582AEDD42CF4}"/>
              </a:ext>
            </a:extLst>
          </p:cNvPr>
          <p:cNvGrpSpPr/>
          <p:nvPr/>
        </p:nvGrpSpPr>
        <p:grpSpPr>
          <a:xfrm>
            <a:off x="746366" y="513753"/>
            <a:ext cx="3206057" cy="5585099"/>
            <a:chOff x="8132504" y="430609"/>
            <a:chExt cx="3206057" cy="5585099"/>
          </a:xfrm>
        </p:grpSpPr>
        <p:pic>
          <p:nvPicPr>
            <p:cNvPr id="8" name="Picture 7" descr="A collage of a metal ring&#10;&#10;Description automatically generated">
              <a:extLst>
                <a:ext uri="{FF2B5EF4-FFF2-40B4-BE49-F238E27FC236}">
                  <a16:creationId xmlns:a16="http://schemas.microsoft.com/office/drawing/2014/main" id="{F6D2C82B-A8F0-9ACC-7E37-FC813DCC37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32504" y="430609"/>
              <a:ext cx="3206056" cy="4785158"/>
            </a:xfrm>
            <a:prstGeom prst="rect">
              <a:avLst/>
            </a:prstGeom>
          </p:spPr>
        </p:pic>
        <p:sp>
          <p:nvSpPr>
            <p:cNvPr id="9" name="TextBox 8">
              <a:extLst>
                <a:ext uri="{FF2B5EF4-FFF2-40B4-BE49-F238E27FC236}">
                  <a16:creationId xmlns:a16="http://schemas.microsoft.com/office/drawing/2014/main" id="{A81E789D-B524-551B-D0BB-A60389AD2E28}"/>
                </a:ext>
              </a:extLst>
            </p:cNvPr>
            <p:cNvSpPr txBox="1"/>
            <p:nvPr/>
          </p:nvSpPr>
          <p:spPr>
            <a:xfrm>
              <a:off x="8132505" y="5277044"/>
              <a:ext cx="3206056" cy="738664"/>
            </a:xfrm>
            <a:prstGeom prst="rect">
              <a:avLst/>
            </a:prstGeom>
            <a:noFill/>
          </p:spPr>
          <p:txBody>
            <a:bodyPr wrap="square" rtlCol="0">
              <a:spAutoFit/>
            </a:bodyPr>
            <a:lstStyle/>
            <a:p>
              <a:r>
                <a:rPr lang="en-US" sz="1400" i="1" dirty="0"/>
                <a:t>Detectable defects with ARS include porosity and cracks, identifying voids as small as 0.2mm.</a:t>
              </a:r>
            </a:p>
          </p:txBody>
        </p:sp>
      </p:grpSp>
    </p:spTree>
    <p:extLst>
      <p:ext uri="{BB962C8B-B14F-4D97-AF65-F5344CB8AC3E}">
        <p14:creationId xmlns:p14="http://schemas.microsoft.com/office/powerpoint/2010/main" val="17007948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69D71E-1DC4-CE81-F9BE-EDDE9086CC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ED6524-BF7E-24AF-6129-DC5E2AE64FEF}"/>
              </a:ext>
            </a:extLst>
          </p:cNvPr>
          <p:cNvSpPr>
            <a:spLocks noGrp="1"/>
          </p:cNvSpPr>
          <p:nvPr>
            <p:ph type="title"/>
          </p:nvPr>
        </p:nvSpPr>
        <p:spPr>
          <a:xfrm>
            <a:off x="5172074" y="286603"/>
            <a:ext cx="5983605" cy="1450757"/>
          </a:xfrm>
        </p:spPr>
        <p:txBody>
          <a:bodyPr>
            <a:normAutofit/>
          </a:bodyPr>
          <a:lstStyle/>
          <a:p>
            <a:r>
              <a:rPr lang="en-US" sz="3200" dirty="0"/>
              <a:t>Precision Testing for Complex Aerospace Materials</a:t>
            </a:r>
          </a:p>
        </p:txBody>
      </p:sp>
      <p:sp>
        <p:nvSpPr>
          <p:cNvPr id="3" name="Content Placeholder 2">
            <a:extLst>
              <a:ext uri="{FF2B5EF4-FFF2-40B4-BE49-F238E27FC236}">
                <a16:creationId xmlns:a16="http://schemas.microsoft.com/office/drawing/2014/main" id="{CB54827E-9F1A-5526-1C10-1488DD676971}"/>
              </a:ext>
            </a:extLst>
          </p:cNvPr>
          <p:cNvSpPr>
            <a:spLocks noGrp="1"/>
          </p:cNvSpPr>
          <p:nvPr>
            <p:ph idx="1"/>
          </p:nvPr>
        </p:nvSpPr>
        <p:spPr>
          <a:xfrm>
            <a:off x="5172074" y="2108201"/>
            <a:ext cx="5983606" cy="3760891"/>
          </a:xfrm>
        </p:spPr>
        <p:txBody>
          <a:bodyPr>
            <a:normAutofit/>
          </a:bodyPr>
          <a:lstStyle/>
          <a:p>
            <a:pPr indent="-180000">
              <a:lnSpc>
                <a:spcPct val="100000"/>
              </a:lnSpc>
              <a:spcBef>
                <a:spcPts val="600"/>
              </a:spcBef>
              <a:buClrTx/>
              <a:buFont typeface="Wingdings" panose="05000000000000000000" pitchFamily="2" charset="2"/>
              <a:buChar char="§"/>
            </a:pPr>
            <a:r>
              <a:rPr lang="en-US" sz="2400" dirty="0"/>
              <a:t>Specialized for Advanced Materials: </a:t>
            </a:r>
          </a:p>
          <a:p>
            <a:pPr lvl="1" indent="-180000">
              <a:lnSpc>
                <a:spcPct val="100000"/>
              </a:lnSpc>
              <a:spcBef>
                <a:spcPts val="600"/>
              </a:spcBef>
              <a:buFont typeface="Wingdings" panose="05000000000000000000" pitchFamily="2" charset="2"/>
              <a:buChar char="§"/>
            </a:pPr>
            <a:r>
              <a:rPr lang="en-US" sz="1800" i="1" dirty="0"/>
              <a:t>Tailored for Titanium alloys, Additive Manufacturing (AM), and Metal Injection Molding (MIM) processes.</a:t>
            </a:r>
          </a:p>
          <a:p>
            <a:pPr indent="-180000">
              <a:lnSpc>
                <a:spcPct val="100000"/>
              </a:lnSpc>
              <a:spcBef>
                <a:spcPts val="600"/>
              </a:spcBef>
              <a:buClrTx/>
              <a:buFont typeface="Wingdings" panose="05000000000000000000" pitchFamily="2" charset="2"/>
              <a:buChar char="§"/>
            </a:pPr>
            <a:r>
              <a:rPr lang="en-US" sz="2400" dirty="0"/>
              <a:t>Ensuring Safety in Aerospace Components: </a:t>
            </a:r>
          </a:p>
          <a:p>
            <a:pPr lvl="1" indent="-180000">
              <a:lnSpc>
                <a:spcPct val="100000"/>
              </a:lnSpc>
              <a:spcBef>
                <a:spcPts val="600"/>
              </a:spcBef>
              <a:buFont typeface="Wingdings" panose="05000000000000000000" pitchFamily="2" charset="2"/>
              <a:buChar char="§"/>
            </a:pPr>
            <a:r>
              <a:rPr lang="en-US" sz="1800" i="1" dirty="0"/>
              <a:t>Detects micro-defects such as porosities and cracks that impact structural integrity.</a:t>
            </a:r>
          </a:p>
          <a:p>
            <a:pPr indent="-180000">
              <a:lnSpc>
                <a:spcPct val="100000"/>
              </a:lnSpc>
              <a:spcBef>
                <a:spcPts val="600"/>
              </a:spcBef>
              <a:buClrTx/>
              <a:buFont typeface="Wingdings" panose="05000000000000000000" pitchFamily="2" charset="2"/>
              <a:buChar char="§"/>
            </a:pPr>
            <a:r>
              <a:rPr lang="en-US" sz="2400" dirty="0"/>
              <a:t>Validated Through R&amp;D: </a:t>
            </a:r>
          </a:p>
          <a:p>
            <a:pPr lvl="1" indent="-180000">
              <a:lnSpc>
                <a:spcPct val="100000"/>
              </a:lnSpc>
              <a:spcBef>
                <a:spcPts val="600"/>
              </a:spcBef>
              <a:buFont typeface="Wingdings" panose="05000000000000000000" pitchFamily="2" charset="2"/>
              <a:buChar char="§"/>
            </a:pPr>
            <a:r>
              <a:rPr lang="en-US" sz="1800" i="1" dirty="0"/>
              <a:t>Proven effectiveness in aerospace R&amp;D with cross-validation against CT-scan standards.</a:t>
            </a:r>
          </a:p>
        </p:txBody>
      </p:sp>
      <p:sp>
        <p:nvSpPr>
          <p:cNvPr id="4" name="Footer Placeholder 3">
            <a:extLst>
              <a:ext uri="{FF2B5EF4-FFF2-40B4-BE49-F238E27FC236}">
                <a16:creationId xmlns:a16="http://schemas.microsoft.com/office/drawing/2014/main" id="{45C09918-901F-8672-898E-FA7A6DFF67BE}"/>
              </a:ext>
            </a:extLst>
          </p:cNvPr>
          <p:cNvSpPr>
            <a:spLocks noGrp="1"/>
          </p:cNvSpPr>
          <p:nvPr>
            <p:ph type="ftr" sz="quarter" idx="11"/>
          </p:nvPr>
        </p:nvSpPr>
        <p:spPr>
          <a:xfrm>
            <a:off x="4580097" y="6356349"/>
            <a:ext cx="5394960" cy="365125"/>
          </a:xfrm>
        </p:spPr>
        <p:txBody>
          <a:bodyPr>
            <a:normAutofit/>
          </a:bodyPr>
          <a:lstStyle/>
          <a:p>
            <a:pPr>
              <a:spcAft>
                <a:spcPts val="600"/>
              </a:spcAft>
            </a:pPr>
            <a:r>
              <a:rPr lang="en-US" dirty="0"/>
              <a:t>EddySonix® | Advanced NDT Solutions | November 2024</a:t>
            </a:r>
          </a:p>
        </p:txBody>
      </p:sp>
      <p:sp>
        <p:nvSpPr>
          <p:cNvPr id="5" name="Slide Number Placeholder 4">
            <a:extLst>
              <a:ext uri="{FF2B5EF4-FFF2-40B4-BE49-F238E27FC236}">
                <a16:creationId xmlns:a16="http://schemas.microsoft.com/office/drawing/2014/main" id="{C23BE1C6-F6CF-87B4-B1F5-817041189BDE}"/>
              </a:ext>
            </a:extLst>
          </p:cNvPr>
          <p:cNvSpPr>
            <a:spLocks noGrp="1"/>
          </p:cNvSpPr>
          <p:nvPr>
            <p:ph type="sldNum" sz="quarter" idx="12"/>
          </p:nvPr>
        </p:nvSpPr>
        <p:spPr/>
        <p:txBody>
          <a:bodyPr>
            <a:normAutofit/>
          </a:bodyPr>
          <a:lstStyle/>
          <a:p>
            <a:pPr>
              <a:spcAft>
                <a:spcPts val="600"/>
              </a:spcAft>
            </a:pPr>
            <a:fld id="{3A98EE3D-8CD1-4C3F-BD1C-C98C9596463C}" type="slidenum">
              <a:rPr lang="en-US"/>
              <a:pPr>
                <a:spcAft>
                  <a:spcPts val="600"/>
                </a:spcAft>
              </a:pPr>
              <a:t>3</a:t>
            </a:fld>
            <a:endParaRPr lang="en-US" dirty="0"/>
          </a:p>
        </p:txBody>
      </p:sp>
      <p:pic>
        <p:nvPicPr>
          <p:cNvPr id="6" name="Picture 5" descr="A close-up of a machine&#10;&#10;Description automatically generated">
            <a:extLst>
              <a:ext uri="{FF2B5EF4-FFF2-40B4-BE49-F238E27FC236}">
                <a16:creationId xmlns:a16="http://schemas.microsoft.com/office/drawing/2014/main" id="{01F32FB8-BE53-8B2D-9CAF-05F91ECB5E9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0" y="10"/>
            <a:ext cx="4580077" cy="6857990"/>
          </a:xfrm>
          <a:prstGeom prst="rect">
            <a:avLst/>
          </a:prstGeom>
        </p:spPr>
      </p:pic>
    </p:spTree>
    <p:extLst>
      <p:ext uri="{BB962C8B-B14F-4D97-AF65-F5344CB8AC3E}">
        <p14:creationId xmlns:p14="http://schemas.microsoft.com/office/powerpoint/2010/main" val="5353788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FA24F-7E5F-8F80-3916-30D7C267DDEA}"/>
              </a:ext>
            </a:extLst>
          </p:cNvPr>
          <p:cNvSpPr>
            <a:spLocks noGrp="1"/>
          </p:cNvSpPr>
          <p:nvPr>
            <p:ph type="title"/>
          </p:nvPr>
        </p:nvSpPr>
        <p:spPr>
          <a:xfrm>
            <a:off x="5172074" y="286603"/>
            <a:ext cx="5983605" cy="1450757"/>
          </a:xfrm>
        </p:spPr>
        <p:txBody>
          <a:bodyPr>
            <a:normAutofit/>
          </a:bodyPr>
          <a:lstStyle/>
          <a:p>
            <a:r>
              <a:rPr lang="en-US" sz="3200" dirty="0"/>
              <a:t>High-Frequency Excitation: Detecting Fine Defects</a:t>
            </a:r>
          </a:p>
        </p:txBody>
      </p:sp>
      <p:sp>
        <p:nvSpPr>
          <p:cNvPr id="3" name="Content Placeholder 2">
            <a:extLst>
              <a:ext uri="{FF2B5EF4-FFF2-40B4-BE49-F238E27FC236}">
                <a16:creationId xmlns:a16="http://schemas.microsoft.com/office/drawing/2014/main" id="{4C19F287-E6CA-FB6A-906F-194291A212E1}"/>
              </a:ext>
            </a:extLst>
          </p:cNvPr>
          <p:cNvSpPr>
            <a:spLocks noGrp="1"/>
          </p:cNvSpPr>
          <p:nvPr>
            <p:ph idx="1"/>
          </p:nvPr>
        </p:nvSpPr>
        <p:spPr>
          <a:xfrm>
            <a:off x="5172074" y="2108201"/>
            <a:ext cx="5983606" cy="3760891"/>
          </a:xfrm>
        </p:spPr>
        <p:txBody>
          <a:bodyPr>
            <a:normAutofit/>
          </a:bodyPr>
          <a:lstStyle/>
          <a:p>
            <a:pPr indent="-180000">
              <a:lnSpc>
                <a:spcPct val="100000"/>
              </a:lnSpc>
              <a:spcBef>
                <a:spcPts val="600"/>
              </a:spcBef>
              <a:buClrTx/>
              <a:buFont typeface="Wingdings" panose="05000000000000000000" pitchFamily="2" charset="2"/>
              <a:buChar char="§"/>
            </a:pPr>
            <a:r>
              <a:rPr lang="en-US" sz="2400" dirty="0"/>
              <a:t>Wide Bandwidth: </a:t>
            </a:r>
          </a:p>
          <a:p>
            <a:pPr lvl="1" indent="-180000">
              <a:lnSpc>
                <a:spcPct val="100000"/>
              </a:lnSpc>
              <a:spcBef>
                <a:spcPts val="600"/>
              </a:spcBef>
              <a:buFont typeface="Wingdings" panose="05000000000000000000" pitchFamily="2" charset="2"/>
              <a:buChar char="§"/>
            </a:pPr>
            <a:r>
              <a:rPr lang="en-US" sz="1800" i="1" dirty="0"/>
              <a:t>Covers up to 1 MHz frequency range, essential for detecting minute structural flaws.</a:t>
            </a:r>
          </a:p>
          <a:p>
            <a:pPr indent="-180000">
              <a:lnSpc>
                <a:spcPct val="100000"/>
              </a:lnSpc>
              <a:spcBef>
                <a:spcPts val="600"/>
              </a:spcBef>
              <a:buClrTx/>
              <a:buFont typeface="Wingdings" panose="05000000000000000000" pitchFamily="2" charset="2"/>
              <a:buChar char="§"/>
            </a:pPr>
            <a:r>
              <a:rPr lang="en-US" sz="2400" dirty="0"/>
              <a:t>Precision Mode Capture: </a:t>
            </a:r>
          </a:p>
          <a:p>
            <a:pPr lvl="1" indent="-180000">
              <a:lnSpc>
                <a:spcPct val="100000"/>
              </a:lnSpc>
              <a:spcBef>
                <a:spcPts val="600"/>
              </a:spcBef>
              <a:buFont typeface="Wingdings" panose="05000000000000000000" pitchFamily="2" charset="2"/>
              <a:buChar char="§"/>
            </a:pPr>
            <a:r>
              <a:rPr lang="en-US" sz="1800" i="1" dirty="0"/>
              <a:t>Ensures all relevant vibrational modes are accurately captured for effective defect identification.</a:t>
            </a:r>
          </a:p>
          <a:p>
            <a:pPr indent="-180000">
              <a:lnSpc>
                <a:spcPct val="100000"/>
              </a:lnSpc>
              <a:spcBef>
                <a:spcPts val="600"/>
              </a:spcBef>
              <a:buClrTx/>
              <a:buFont typeface="Wingdings" panose="05000000000000000000" pitchFamily="2" charset="2"/>
              <a:buChar char="§"/>
            </a:pPr>
            <a:r>
              <a:rPr lang="en-US" sz="2400" dirty="0"/>
              <a:t>Importance of High Frequency:</a:t>
            </a:r>
          </a:p>
          <a:p>
            <a:pPr lvl="1" indent="-180000">
              <a:lnSpc>
                <a:spcPct val="100000"/>
              </a:lnSpc>
              <a:spcBef>
                <a:spcPts val="600"/>
              </a:spcBef>
              <a:buFont typeface="Wingdings" panose="05000000000000000000" pitchFamily="2" charset="2"/>
              <a:buChar char="§"/>
            </a:pPr>
            <a:r>
              <a:rPr lang="en-US" sz="1800" i="1" dirty="0"/>
              <a:t>Higher frequencies enhance sensitivity to subtle structural issues, in line with ASTM E2001-13 standards.</a:t>
            </a:r>
          </a:p>
        </p:txBody>
      </p:sp>
      <p:sp>
        <p:nvSpPr>
          <p:cNvPr id="4" name="Footer Placeholder 3">
            <a:extLst>
              <a:ext uri="{FF2B5EF4-FFF2-40B4-BE49-F238E27FC236}">
                <a16:creationId xmlns:a16="http://schemas.microsoft.com/office/drawing/2014/main" id="{8C9091A0-2A18-ED84-DD3B-E41BD14223B8}"/>
              </a:ext>
            </a:extLst>
          </p:cNvPr>
          <p:cNvSpPr>
            <a:spLocks noGrp="1"/>
          </p:cNvSpPr>
          <p:nvPr>
            <p:ph type="ftr" sz="quarter" idx="11"/>
          </p:nvPr>
        </p:nvSpPr>
        <p:spPr>
          <a:xfrm>
            <a:off x="4632505" y="6356349"/>
            <a:ext cx="5394960" cy="365125"/>
          </a:xfrm>
        </p:spPr>
        <p:txBody>
          <a:bodyPr>
            <a:normAutofit/>
          </a:bodyPr>
          <a:lstStyle/>
          <a:p>
            <a:pPr>
              <a:spcAft>
                <a:spcPts val="600"/>
              </a:spcAft>
            </a:pPr>
            <a:r>
              <a:rPr lang="en-US" dirty="0"/>
              <a:t>EddySonix® | Advanced NDT Solutions | November 2024</a:t>
            </a:r>
          </a:p>
        </p:txBody>
      </p:sp>
      <p:sp>
        <p:nvSpPr>
          <p:cNvPr id="5" name="Slide Number Placeholder 4">
            <a:extLst>
              <a:ext uri="{FF2B5EF4-FFF2-40B4-BE49-F238E27FC236}">
                <a16:creationId xmlns:a16="http://schemas.microsoft.com/office/drawing/2014/main" id="{839A5ED2-72DF-53E0-5022-62852CC09BCB}"/>
              </a:ext>
            </a:extLst>
          </p:cNvPr>
          <p:cNvSpPr>
            <a:spLocks noGrp="1"/>
          </p:cNvSpPr>
          <p:nvPr>
            <p:ph type="sldNum" sz="quarter" idx="12"/>
          </p:nvPr>
        </p:nvSpPr>
        <p:spPr/>
        <p:txBody>
          <a:bodyPr/>
          <a:lstStyle/>
          <a:p>
            <a:fld id="{3A98EE3D-8CD1-4C3F-BD1C-C98C9596463C}" type="slidenum">
              <a:rPr lang="en-US" smtClean="0"/>
              <a:t>4</a:t>
            </a:fld>
            <a:endParaRPr lang="en-US" dirty="0"/>
          </a:p>
        </p:txBody>
      </p:sp>
      <p:pic>
        <p:nvPicPr>
          <p:cNvPr id="6" name="Picture 5" descr="A rainbow colored sound waves&#10;&#10;Description automatically generated">
            <a:extLst>
              <a:ext uri="{FF2B5EF4-FFF2-40B4-BE49-F238E27FC236}">
                <a16:creationId xmlns:a16="http://schemas.microsoft.com/office/drawing/2014/main" id="{41F6CF89-030D-23A9-CD43-8FAA9EB6BDC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0" y="10"/>
            <a:ext cx="4580077" cy="3383266"/>
          </a:xfrm>
          <a:prstGeom prst="rect">
            <a:avLst/>
          </a:prstGeom>
        </p:spPr>
      </p:pic>
      <p:pic>
        <p:nvPicPr>
          <p:cNvPr id="8" name="Picture 7" descr="A close-up of several metal parts&#10;&#10;Description automatically generated">
            <a:extLst>
              <a:ext uri="{FF2B5EF4-FFF2-40B4-BE49-F238E27FC236}">
                <a16:creationId xmlns:a16="http://schemas.microsoft.com/office/drawing/2014/main" id="{01CF087E-07C7-0BEB-F8B2-6048721050C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0" y="3474725"/>
            <a:ext cx="4580077" cy="3383280"/>
          </a:xfrm>
          <a:prstGeom prst="rect">
            <a:avLst/>
          </a:prstGeom>
        </p:spPr>
      </p:pic>
    </p:spTree>
    <p:extLst>
      <p:ext uri="{BB962C8B-B14F-4D97-AF65-F5344CB8AC3E}">
        <p14:creationId xmlns:p14="http://schemas.microsoft.com/office/powerpoint/2010/main" val="41235727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B9B90-2080-C0A0-7A8F-A4F9772BCD2F}"/>
              </a:ext>
            </a:extLst>
          </p:cNvPr>
          <p:cNvSpPr>
            <a:spLocks noGrp="1"/>
          </p:cNvSpPr>
          <p:nvPr>
            <p:ph type="title"/>
          </p:nvPr>
        </p:nvSpPr>
        <p:spPr>
          <a:xfrm>
            <a:off x="5172074" y="286603"/>
            <a:ext cx="5983605" cy="1450757"/>
          </a:xfrm>
        </p:spPr>
        <p:txBody>
          <a:bodyPr>
            <a:noAutofit/>
          </a:bodyPr>
          <a:lstStyle/>
          <a:p>
            <a:r>
              <a:rPr lang="en-US" sz="3200" dirty="0"/>
              <a:t>Multi-Channel Pickup: Comprehensive 3D Mode Capture</a:t>
            </a:r>
          </a:p>
        </p:txBody>
      </p:sp>
      <p:sp>
        <p:nvSpPr>
          <p:cNvPr id="3" name="Content Placeholder 2">
            <a:extLst>
              <a:ext uri="{FF2B5EF4-FFF2-40B4-BE49-F238E27FC236}">
                <a16:creationId xmlns:a16="http://schemas.microsoft.com/office/drawing/2014/main" id="{EA03B0D6-DB35-0E7D-578C-C36C45F863B7}"/>
              </a:ext>
            </a:extLst>
          </p:cNvPr>
          <p:cNvSpPr>
            <a:spLocks noGrp="1"/>
          </p:cNvSpPr>
          <p:nvPr>
            <p:ph idx="1"/>
          </p:nvPr>
        </p:nvSpPr>
        <p:spPr>
          <a:xfrm>
            <a:off x="5172074" y="2108201"/>
            <a:ext cx="5983606" cy="3760891"/>
          </a:xfrm>
        </p:spPr>
        <p:txBody>
          <a:bodyPr>
            <a:normAutofit/>
          </a:bodyPr>
          <a:lstStyle/>
          <a:p>
            <a:pPr indent="-180000">
              <a:lnSpc>
                <a:spcPct val="100000"/>
              </a:lnSpc>
              <a:spcBef>
                <a:spcPts val="600"/>
              </a:spcBef>
              <a:buClrTx/>
              <a:buFont typeface="Wingdings" panose="05000000000000000000" pitchFamily="2" charset="2"/>
              <a:buChar char="§"/>
            </a:pPr>
            <a:r>
              <a:rPr lang="en-US" sz="2400" dirty="0"/>
              <a:t>Strategic Pickup Placement:</a:t>
            </a:r>
          </a:p>
          <a:p>
            <a:pPr lvl="1" indent="-180000">
              <a:lnSpc>
                <a:spcPct val="100000"/>
              </a:lnSpc>
              <a:spcBef>
                <a:spcPts val="600"/>
              </a:spcBef>
              <a:buFont typeface="Wingdings" panose="05000000000000000000" pitchFamily="2" charset="2"/>
              <a:buChar char="§"/>
            </a:pPr>
            <a:r>
              <a:rPr lang="en-US" sz="1800" i="1" dirty="0"/>
              <a:t>Multiple pickups are strategically placed to capture modes from various angles, enhancing test accuracy.</a:t>
            </a:r>
          </a:p>
          <a:p>
            <a:pPr indent="-180000">
              <a:lnSpc>
                <a:spcPct val="100000"/>
              </a:lnSpc>
              <a:spcBef>
                <a:spcPts val="600"/>
              </a:spcBef>
              <a:buClrTx/>
              <a:buFont typeface="Wingdings" panose="05000000000000000000" pitchFamily="2" charset="2"/>
              <a:buChar char="§"/>
            </a:pPr>
            <a:r>
              <a:rPr lang="en-US" sz="2400" i="1" dirty="0"/>
              <a:t>Enhanced Mode Analysis</a:t>
            </a:r>
            <a:r>
              <a:rPr lang="en-US" sz="2400" dirty="0"/>
              <a:t>:</a:t>
            </a:r>
          </a:p>
          <a:p>
            <a:pPr lvl="1" indent="-180000">
              <a:lnSpc>
                <a:spcPct val="100000"/>
              </a:lnSpc>
              <a:spcBef>
                <a:spcPts val="600"/>
              </a:spcBef>
              <a:buFont typeface="Wingdings" panose="05000000000000000000" pitchFamily="2" charset="2"/>
              <a:buChar char="§"/>
            </a:pPr>
            <a:r>
              <a:rPr lang="en-US" sz="1800" i="1" dirty="0"/>
              <a:t>The multi-channel setup improves detection and labeling accuracy by capturing more mode details than single-pickup systems.</a:t>
            </a:r>
          </a:p>
          <a:p>
            <a:pPr indent="-180000">
              <a:lnSpc>
                <a:spcPct val="100000"/>
              </a:lnSpc>
              <a:spcBef>
                <a:spcPts val="600"/>
              </a:spcBef>
              <a:buClrTx/>
              <a:buFont typeface="Wingdings" panose="05000000000000000000" pitchFamily="2" charset="2"/>
              <a:buChar char="§"/>
            </a:pPr>
            <a:r>
              <a:rPr lang="en-US" sz="2400" dirty="0"/>
              <a:t>Full Vibrational Profile:</a:t>
            </a:r>
          </a:p>
          <a:p>
            <a:pPr lvl="1" indent="-180000">
              <a:lnSpc>
                <a:spcPct val="100000"/>
              </a:lnSpc>
              <a:spcBef>
                <a:spcPts val="600"/>
              </a:spcBef>
              <a:buFont typeface="Wingdings" panose="05000000000000000000" pitchFamily="2" charset="2"/>
              <a:buChar char="§"/>
            </a:pPr>
            <a:r>
              <a:rPr lang="en-US" sz="1800" i="1" dirty="0"/>
              <a:t>Ensures detailed and complete mode detection, critical for high-precision analysis.</a:t>
            </a:r>
          </a:p>
        </p:txBody>
      </p:sp>
      <p:sp>
        <p:nvSpPr>
          <p:cNvPr id="4" name="Footer Placeholder 3">
            <a:extLst>
              <a:ext uri="{FF2B5EF4-FFF2-40B4-BE49-F238E27FC236}">
                <a16:creationId xmlns:a16="http://schemas.microsoft.com/office/drawing/2014/main" id="{1EC293E6-46C2-D885-0843-629F10874874}"/>
              </a:ext>
            </a:extLst>
          </p:cNvPr>
          <p:cNvSpPr>
            <a:spLocks noGrp="1"/>
          </p:cNvSpPr>
          <p:nvPr>
            <p:ph type="ftr" sz="quarter" idx="11"/>
          </p:nvPr>
        </p:nvSpPr>
        <p:spPr>
          <a:xfrm>
            <a:off x="4580097" y="6356349"/>
            <a:ext cx="5394960" cy="365125"/>
          </a:xfrm>
        </p:spPr>
        <p:txBody>
          <a:bodyPr>
            <a:normAutofit/>
          </a:bodyPr>
          <a:lstStyle/>
          <a:p>
            <a:pPr>
              <a:spcAft>
                <a:spcPts val="600"/>
              </a:spcAft>
            </a:pPr>
            <a:r>
              <a:rPr lang="en-US" dirty="0"/>
              <a:t>EddySonix® | Advanced NDT Solutions | November 2024</a:t>
            </a:r>
          </a:p>
        </p:txBody>
      </p:sp>
      <p:sp>
        <p:nvSpPr>
          <p:cNvPr id="5" name="Slide Number Placeholder 4">
            <a:extLst>
              <a:ext uri="{FF2B5EF4-FFF2-40B4-BE49-F238E27FC236}">
                <a16:creationId xmlns:a16="http://schemas.microsoft.com/office/drawing/2014/main" id="{4A04CC28-40DE-C496-68CA-474DA94A4319}"/>
              </a:ext>
            </a:extLst>
          </p:cNvPr>
          <p:cNvSpPr>
            <a:spLocks noGrp="1"/>
          </p:cNvSpPr>
          <p:nvPr>
            <p:ph type="sldNum" sz="quarter" idx="12"/>
          </p:nvPr>
        </p:nvSpPr>
        <p:spPr/>
        <p:txBody>
          <a:bodyPr>
            <a:normAutofit/>
          </a:bodyPr>
          <a:lstStyle/>
          <a:p>
            <a:pPr>
              <a:spcAft>
                <a:spcPts val="600"/>
              </a:spcAft>
            </a:pPr>
            <a:fld id="{3A98EE3D-8CD1-4C3F-BD1C-C98C9596463C}" type="slidenum">
              <a:rPr lang="en-US"/>
              <a:pPr>
                <a:spcAft>
                  <a:spcPts val="600"/>
                </a:spcAft>
              </a:pPr>
              <a:t>5</a:t>
            </a:fld>
            <a:endParaRPr lang="en-US" dirty="0"/>
          </a:p>
        </p:txBody>
      </p:sp>
      <p:pic>
        <p:nvPicPr>
          <p:cNvPr id="11" name="Picture 10" descr="A metal object with screws and bolts&#10;&#10;Description automatically generated">
            <a:extLst>
              <a:ext uri="{FF2B5EF4-FFF2-40B4-BE49-F238E27FC236}">
                <a16:creationId xmlns:a16="http://schemas.microsoft.com/office/drawing/2014/main" id="{965C9872-57FB-2DF0-D7B0-DD867B614DB8}"/>
              </a:ext>
            </a:extLst>
          </p:cNvPr>
          <p:cNvPicPr>
            <a:picLocks noChangeAspect="1"/>
          </p:cNvPicPr>
          <p:nvPr/>
        </p:nvPicPr>
        <p:blipFill>
          <a:blip r:embed="rId3" cstate="screen">
            <a:extLst>
              <a:ext uri="{28A0092B-C50C-407E-A947-70E740481C1C}">
                <a14:useLocalDpi xmlns:a14="http://schemas.microsoft.com/office/drawing/2010/main"/>
              </a:ext>
            </a:extLst>
          </a:blip>
          <a:srcRect r="-2" b="424"/>
          <a:stretch/>
        </p:blipFill>
        <p:spPr>
          <a:xfrm>
            <a:off x="720110" y="657022"/>
            <a:ext cx="3480857" cy="5212070"/>
          </a:xfrm>
          <a:prstGeom prst="rect">
            <a:avLst/>
          </a:prstGeom>
        </p:spPr>
      </p:pic>
    </p:spTree>
    <p:extLst>
      <p:ext uri="{BB962C8B-B14F-4D97-AF65-F5344CB8AC3E}">
        <p14:creationId xmlns:p14="http://schemas.microsoft.com/office/powerpoint/2010/main" val="995070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4A6A5-8438-D508-65A7-7865E910C2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0998ADD-96FE-D829-588C-C43C54E45000}"/>
              </a:ext>
            </a:extLst>
          </p:cNvPr>
          <p:cNvSpPr>
            <a:spLocks noGrp="1"/>
          </p:cNvSpPr>
          <p:nvPr>
            <p:ph type="title"/>
          </p:nvPr>
        </p:nvSpPr>
        <p:spPr>
          <a:xfrm>
            <a:off x="6812279" y="363769"/>
            <a:ext cx="4343398" cy="1450757"/>
          </a:xfrm>
        </p:spPr>
        <p:txBody>
          <a:bodyPr>
            <a:normAutofit fontScale="90000"/>
          </a:bodyPr>
          <a:lstStyle/>
          <a:p>
            <a:r>
              <a:rPr lang="en-US" sz="3600" dirty="0"/>
              <a:t>Comprehensive Mode Analysis for Precise Defect Detection</a:t>
            </a:r>
            <a:endParaRPr lang="en-US" sz="3400" dirty="0"/>
          </a:p>
        </p:txBody>
      </p:sp>
      <p:sp>
        <p:nvSpPr>
          <p:cNvPr id="3" name="Content Placeholder 2">
            <a:extLst>
              <a:ext uri="{FF2B5EF4-FFF2-40B4-BE49-F238E27FC236}">
                <a16:creationId xmlns:a16="http://schemas.microsoft.com/office/drawing/2014/main" id="{A52B8AC7-7E45-4313-9232-9F5774CD9A23}"/>
              </a:ext>
            </a:extLst>
          </p:cNvPr>
          <p:cNvSpPr>
            <a:spLocks noGrp="1"/>
          </p:cNvSpPr>
          <p:nvPr>
            <p:ph idx="1"/>
          </p:nvPr>
        </p:nvSpPr>
        <p:spPr>
          <a:xfrm>
            <a:off x="6812279" y="2105000"/>
            <a:ext cx="4636687" cy="3760891"/>
          </a:xfrm>
        </p:spPr>
        <p:txBody>
          <a:bodyPr>
            <a:normAutofit fontScale="92500" lnSpcReduction="10000"/>
          </a:bodyPr>
          <a:lstStyle/>
          <a:p>
            <a:pPr indent="-180000">
              <a:lnSpc>
                <a:spcPct val="100000"/>
              </a:lnSpc>
              <a:spcBef>
                <a:spcPts val="600"/>
              </a:spcBef>
              <a:buClrTx/>
              <a:buFont typeface="Wingdings" panose="05000000000000000000" pitchFamily="2" charset="2"/>
              <a:buChar char="§"/>
            </a:pPr>
            <a:r>
              <a:rPr lang="en-US" sz="2400" dirty="0"/>
              <a:t>Extended Mode Tracking: </a:t>
            </a:r>
          </a:p>
          <a:p>
            <a:pPr lvl="1" indent="-180000">
              <a:lnSpc>
                <a:spcPct val="100000"/>
              </a:lnSpc>
              <a:spcBef>
                <a:spcPts val="600"/>
              </a:spcBef>
              <a:buFont typeface="Wingdings" panose="05000000000000000000" pitchFamily="2" charset="2"/>
              <a:buChar char="§"/>
            </a:pPr>
            <a:r>
              <a:rPr lang="en-US" sz="1800" i="1" dirty="0"/>
              <a:t>Tracks hundreds of modes with flexible capacity, enabling detailed analysis of intricate components without limitations.</a:t>
            </a:r>
          </a:p>
          <a:p>
            <a:pPr indent="-180000">
              <a:lnSpc>
                <a:spcPct val="100000"/>
              </a:lnSpc>
              <a:spcBef>
                <a:spcPts val="600"/>
              </a:spcBef>
              <a:buClrTx/>
              <a:buFont typeface="Wingdings" panose="05000000000000000000" pitchFamily="2" charset="2"/>
              <a:buChar char="§"/>
            </a:pPr>
            <a:r>
              <a:rPr lang="en-US" sz="2400" dirty="0"/>
              <a:t>High-Volume Mode Coverage: </a:t>
            </a:r>
          </a:p>
          <a:p>
            <a:pPr lvl="1" indent="-180000">
              <a:lnSpc>
                <a:spcPct val="100000"/>
              </a:lnSpc>
              <a:spcBef>
                <a:spcPts val="600"/>
              </a:spcBef>
              <a:buFont typeface="Wingdings" panose="05000000000000000000" pitchFamily="2" charset="2"/>
              <a:buChar char="§"/>
            </a:pPr>
            <a:r>
              <a:rPr lang="en-US" sz="1800" i="1" dirty="0"/>
              <a:t>High volume of mode analysis detects small, random defects across the component’s entire structure.</a:t>
            </a:r>
          </a:p>
          <a:p>
            <a:pPr indent="-180000">
              <a:lnSpc>
                <a:spcPct val="100000"/>
              </a:lnSpc>
              <a:spcBef>
                <a:spcPts val="600"/>
              </a:spcBef>
              <a:buClrTx/>
              <a:buFont typeface="Wingdings" panose="05000000000000000000" pitchFamily="2" charset="2"/>
              <a:buChar char="§"/>
            </a:pPr>
            <a:r>
              <a:rPr lang="en-US" sz="2400" dirty="0"/>
              <a:t>Thorough Defect Detection: </a:t>
            </a:r>
          </a:p>
          <a:p>
            <a:pPr lvl="1" indent="-180000">
              <a:lnSpc>
                <a:spcPct val="100000"/>
              </a:lnSpc>
              <a:spcBef>
                <a:spcPts val="600"/>
              </a:spcBef>
              <a:buFont typeface="Wingdings" panose="05000000000000000000" pitchFamily="2" charset="2"/>
              <a:buChar char="§"/>
            </a:pPr>
            <a:r>
              <a:rPr lang="en-US" sz="1800" i="1" dirty="0"/>
              <a:t>No critical anomalies are overlooked, providing confidence in testing high-precision components.</a:t>
            </a:r>
          </a:p>
        </p:txBody>
      </p:sp>
      <p:sp>
        <p:nvSpPr>
          <p:cNvPr id="4" name="Footer Placeholder 3">
            <a:extLst>
              <a:ext uri="{FF2B5EF4-FFF2-40B4-BE49-F238E27FC236}">
                <a16:creationId xmlns:a16="http://schemas.microsoft.com/office/drawing/2014/main" id="{373E95B4-4381-EEAC-20A6-8E94D79632ED}"/>
              </a:ext>
            </a:extLst>
          </p:cNvPr>
          <p:cNvSpPr>
            <a:spLocks noGrp="1"/>
          </p:cNvSpPr>
          <p:nvPr>
            <p:ph type="ftr" sz="quarter" idx="11"/>
          </p:nvPr>
        </p:nvSpPr>
        <p:spPr>
          <a:xfrm>
            <a:off x="3398520" y="6356350"/>
            <a:ext cx="5394960" cy="365125"/>
          </a:xfrm>
        </p:spPr>
        <p:txBody>
          <a:bodyPr>
            <a:normAutofit/>
          </a:bodyPr>
          <a:lstStyle/>
          <a:p>
            <a:pPr>
              <a:spcAft>
                <a:spcPts val="600"/>
              </a:spcAft>
            </a:pPr>
            <a:r>
              <a:rPr lang="en-US" dirty="0">
                <a:solidFill>
                  <a:schemeClr val="tx1">
                    <a:lumMod val="50000"/>
                    <a:lumOff val="50000"/>
                  </a:schemeClr>
                </a:solidFill>
              </a:rPr>
              <a:t>EddySonix® | Advanced NDT Solutions | November 2024</a:t>
            </a:r>
          </a:p>
        </p:txBody>
      </p:sp>
      <p:sp>
        <p:nvSpPr>
          <p:cNvPr id="5" name="Slide Number Placeholder 4">
            <a:extLst>
              <a:ext uri="{FF2B5EF4-FFF2-40B4-BE49-F238E27FC236}">
                <a16:creationId xmlns:a16="http://schemas.microsoft.com/office/drawing/2014/main" id="{F79F3479-9F9A-A430-2719-29D878B7C18A}"/>
              </a:ext>
            </a:extLst>
          </p:cNvPr>
          <p:cNvSpPr>
            <a:spLocks noGrp="1"/>
          </p:cNvSpPr>
          <p:nvPr>
            <p:ph type="sldNum" sz="quarter" idx="12"/>
          </p:nvPr>
        </p:nvSpPr>
        <p:spPr/>
        <p:txBody>
          <a:bodyPr>
            <a:normAutofit/>
          </a:bodyPr>
          <a:lstStyle/>
          <a:p>
            <a:pPr>
              <a:spcAft>
                <a:spcPts val="600"/>
              </a:spcAft>
            </a:pPr>
            <a:fld id="{3A98EE3D-8CD1-4C3F-BD1C-C98C9596463C}" type="slidenum">
              <a:rPr lang="en-US" smtClean="0">
                <a:solidFill>
                  <a:schemeClr val="tx1">
                    <a:lumMod val="50000"/>
                    <a:lumOff val="50000"/>
                  </a:schemeClr>
                </a:solidFill>
              </a:rPr>
              <a:pPr>
                <a:spcAft>
                  <a:spcPts val="600"/>
                </a:spcAft>
              </a:pPr>
              <a:t>6</a:t>
            </a:fld>
            <a:endParaRPr lang="en-US" dirty="0">
              <a:solidFill>
                <a:schemeClr val="tx1">
                  <a:lumMod val="50000"/>
                  <a:lumOff val="50000"/>
                </a:schemeClr>
              </a:solidFill>
            </a:endParaRPr>
          </a:p>
        </p:txBody>
      </p:sp>
      <p:pic>
        <p:nvPicPr>
          <p:cNvPr id="6" name="Picture 5">
            <a:extLst>
              <a:ext uri="{FF2B5EF4-FFF2-40B4-BE49-F238E27FC236}">
                <a16:creationId xmlns:a16="http://schemas.microsoft.com/office/drawing/2014/main" id="{1070C841-E153-0023-E834-406CDB69EF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2517" y="1365661"/>
            <a:ext cx="6373247" cy="4126677"/>
          </a:xfrm>
          <a:prstGeom prst="rect">
            <a:avLst/>
          </a:prstGeom>
        </p:spPr>
      </p:pic>
    </p:spTree>
    <p:extLst>
      <p:ext uri="{BB962C8B-B14F-4D97-AF65-F5344CB8AC3E}">
        <p14:creationId xmlns:p14="http://schemas.microsoft.com/office/powerpoint/2010/main" val="35052020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5B7F8-35E8-7CA2-09F5-C6F63774875B}"/>
              </a:ext>
            </a:extLst>
          </p:cNvPr>
          <p:cNvSpPr>
            <a:spLocks noGrp="1"/>
          </p:cNvSpPr>
          <p:nvPr>
            <p:ph type="title"/>
          </p:nvPr>
        </p:nvSpPr>
        <p:spPr>
          <a:xfrm>
            <a:off x="5692140" y="475719"/>
            <a:ext cx="5846716" cy="1450757"/>
          </a:xfrm>
        </p:spPr>
        <p:txBody>
          <a:bodyPr>
            <a:noAutofit/>
          </a:bodyPr>
          <a:lstStyle/>
          <a:p>
            <a:r>
              <a:rPr lang="en-US" sz="3200" dirty="0"/>
              <a:t>High-Resolution, Low-Noise Spectrum for Detailed Analysis</a:t>
            </a:r>
          </a:p>
        </p:txBody>
      </p:sp>
      <p:sp>
        <p:nvSpPr>
          <p:cNvPr id="3" name="Content Placeholder 2">
            <a:extLst>
              <a:ext uri="{FF2B5EF4-FFF2-40B4-BE49-F238E27FC236}">
                <a16:creationId xmlns:a16="http://schemas.microsoft.com/office/drawing/2014/main" id="{BE534861-76CC-26B8-1F61-607683A36797}"/>
              </a:ext>
            </a:extLst>
          </p:cNvPr>
          <p:cNvSpPr>
            <a:spLocks noGrp="1"/>
          </p:cNvSpPr>
          <p:nvPr>
            <p:ph idx="1"/>
          </p:nvPr>
        </p:nvSpPr>
        <p:spPr>
          <a:xfrm>
            <a:off x="5692140" y="2034540"/>
            <a:ext cx="5846716" cy="3834554"/>
          </a:xfrm>
        </p:spPr>
        <p:txBody>
          <a:bodyPr>
            <a:normAutofit fontScale="70000" lnSpcReduction="20000"/>
          </a:bodyPr>
          <a:lstStyle/>
          <a:p>
            <a:pPr indent="-180000">
              <a:lnSpc>
                <a:spcPct val="120000"/>
              </a:lnSpc>
              <a:spcBef>
                <a:spcPts val="600"/>
              </a:spcBef>
              <a:buClrTx/>
              <a:buFont typeface="Wingdings" panose="05000000000000000000" pitchFamily="2" charset="2"/>
              <a:buChar char="§"/>
            </a:pPr>
            <a:r>
              <a:rPr lang="en-US" dirty="0"/>
              <a:t>Advanced Sweep Excitation: </a:t>
            </a:r>
          </a:p>
          <a:p>
            <a:pPr lvl="1" indent="-180000">
              <a:lnSpc>
                <a:spcPct val="120000"/>
              </a:lnSpc>
              <a:spcBef>
                <a:spcPts val="600"/>
              </a:spcBef>
              <a:buFont typeface="Wingdings" panose="05000000000000000000" pitchFamily="2" charset="2"/>
              <a:buChar char="§"/>
            </a:pPr>
            <a:r>
              <a:rPr lang="en-US" i="1" dirty="0"/>
              <a:t>Customizable sweep synthesis in the frequency domain with adjustable magnitude, group delay, and amplitude modulation, ensuring a clean, high-resolution spectrum, ultra-fast sweep, and optimized frequency coverage.</a:t>
            </a:r>
          </a:p>
          <a:p>
            <a:pPr indent="-180000">
              <a:lnSpc>
                <a:spcPct val="120000"/>
              </a:lnSpc>
              <a:spcBef>
                <a:spcPts val="600"/>
              </a:spcBef>
              <a:buFont typeface="Wingdings" panose="05000000000000000000" pitchFamily="2" charset="2"/>
              <a:buChar char="§"/>
            </a:pPr>
            <a:r>
              <a:rPr lang="en-US" dirty="0"/>
              <a:t>Low-Noise Impulse Response: </a:t>
            </a:r>
          </a:p>
          <a:p>
            <a:pPr lvl="1" indent="-180000">
              <a:lnSpc>
                <a:spcPct val="120000"/>
              </a:lnSpc>
              <a:spcBef>
                <a:spcPts val="600"/>
              </a:spcBef>
              <a:buFont typeface="Wingdings" panose="05000000000000000000" pitchFamily="2" charset="2"/>
              <a:buChar char="§"/>
            </a:pPr>
            <a:r>
              <a:rPr lang="en-US" i="1" dirty="0"/>
              <a:t>Delivers a clean, low-noise spectrum with detailed amplitude and phase data for precise defect identification.</a:t>
            </a:r>
          </a:p>
          <a:p>
            <a:pPr indent="-180000">
              <a:lnSpc>
                <a:spcPct val="120000"/>
              </a:lnSpc>
              <a:spcBef>
                <a:spcPts val="600"/>
              </a:spcBef>
              <a:buClrTx/>
              <a:buFont typeface="Wingdings" panose="05000000000000000000" pitchFamily="2" charset="2"/>
              <a:buChar char="§"/>
            </a:pPr>
            <a:r>
              <a:rPr lang="en-US" dirty="0"/>
              <a:t>Enhanced Data Quality: </a:t>
            </a:r>
          </a:p>
          <a:p>
            <a:pPr lvl="1" indent="-180000">
              <a:lnSpc>
                <a:spcPct val="120000"/>
              </a:lnSpc>
              <a:spcBef>
                <a:spcPts val="600"/>
              </a:spcBef>
              <a:buFont typeface="Wingdings" panose="05000000000000000000" pitchFamily="2" charset="2"/>
              <a:buChar char="§"/>
            </a:pPr>
            <a:r>
              <a:rPr lang="en-US" i="1" dirty="0"/>
              <a:t>Enables high-resolution analysis essential for identifying minute defects in complex structures.</a:t>
            </a:r>
          </a:p>
        </p:txBody>
      </p:sp>
      <p:sp>
        <p:nvSpPr>
          <p:cNvPr id="4" name="Footer Placeholder 3">
            <a:extLst>
              <a:ext uri="{FF2B5EF4-FFF2-40B4-BE49-F238E27FC236}">
                <a16:creationId xmlns:a16="http://schemas.microsoft.com/office/drawing/2014/main" id="{36F47051-6B9C-D1EC-CF4E-36FD24C7F5DC}"/>
              </a:ext>
            </a:extLst>
          </p:cNvPr>
          <p:cNvSpPr>
            <a:spLocks noGrp="1"/>
          </p:cNvSpPr>
          <p:nvPr>
            <p:ph type="ftr" sz="quarter" idx="11"/>
          </p:nvPr>
        </p:nvSpPr>
        <p:spPr/>
        <p:txBody>
          <a:bodyPr>
            <a:normAutofit/>
          </a:bodyPr>
          <a:lstStyle/>
          <a:p>
            <a:pPr>
              <a:spcAft>
                <a:spcPts val="600"/>
              </a:spcAft>
            </a:pPr>
            <a:r>
              <a:rPr lang="en-US"/>
              <a:t>EddySonix® | Advanced NDT Solutions | November 2024</a:t>
            </a:r>
            <a:endParaRPr lang="en-US" dirty="0"/>
          </a:p>
        </p:txBody>
      </p:sp>
      <p:sp>
        <p:nvSpPr>
          <p:cNvPr id="5" name="Slide Number Placeholder 4">
            <a:extLst>
              <a:ext uri="{FF2B5EF4-FFF2-40B4-BE49-F238E27FC236}">
                <a16:creationId xmlns:a16="http://schemas.microsoft.com/office/drawing/2014/main" id="{38FFBD4B-F105-5156-BBE5-9A1BD2E5C2AD}"/>
              </a:ext>
            </a:extLst>
          </p:cNvPr>
          <p:cNvSpPr>
            <a:spLocks noGrp="1"/>
          </p:cNvSpPr>
          <p:nvPr>
            <p:ph type="sldNum" sz="quarter" idx="12"/>
          </p:nvPr>
        </p:nvSpPr>
        <p:spPr/>
        <p:txBody>
          <a:bodyPr/>
          <a:lstStyle/>
          <a:p>
            <a:fld id="{3A98EE3D-8CD1-4C3F-BD1C-C98C9596463C}" type="slidenum">
              <a:rPr lang="en-US" smtClean="0"/>
              <a:t>7</a:t>
            </a:fld>
            <a:endParaRPr lang="en-US" dirty="0"/>
          </a:p>
        </p:txBody>
      </p:sp>
      <p:pic>
        <p:nvPicPr>
          <p:cNvPr id="7" name="Picture 6" descr="A graph of a graph of a graph&#10;&#10;Description automatically generated with medium confidence">
            <a:extLst>
              <a:ext uri="{FF2B5EF4-FFF2-40B4-BE49-F238E27FC236}">
                <a16:creationId xmlns:a16="http://schemas.microsoft.com/office/drawing/2014/main" id="{5BB73204-3720-84E6-6413-BCBB36B0BFFD}"/>
              </a:ext>
            </a:extLst>
          </p:cNvPr>
          <p:cNvPicPr>
            <a:picLocks noChangeAspect="1"/>
          </p:cNvPicPr>
          <p:nvPr/>
        </p:nvPicPr>
        <p:blipFill>
          <a:blip r:embed="rId3" cstate="screen">
            <a:extLst>
              <a:ext uri="{28A0092B-C50C-407E-A947-70E740481C1C}">
                <a14:useLocalDpi xmlns:a14="http://schemas.microsoft.com/office/drawing/2010/main"/>
              </a:ext>
            </a:extLst>
          </a:blip>
          <a:srcRect l="5271" t="3985" r="5508" b="4827"/>
          <a:stretch/>
        </p:blipFill>
        <p:spPr>
          <a:xfrm>
            <a:off x="180716" y="805126"/>
            <a:ext cx="5011598" cy="5247747"/>
          </a:xfrm>
          <a:prstGeom prst="rect">
            <a:avLst/>
          </a:prstGeom>
        </p:spPr>
      </p:pic>
    </p:spTree>
    <p:extLst>
      <p:ext uri="{BB962C8B-B14F-4D97-AF65-F5344CB8AC3E}">
        <p14:creationId xmlns:p14="http://schemas.microsoft.com/office/powerpoint/2010/main" val="21190099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07754-BF35-883F-CEAF-9D68DA14A3C8}"/>
              </a:ext>
            </a:extLst>
          </p:cNvPr>
          <p:cNvSpPr>
            <a:spLocks noGrp="1"/>
          </p:cNvSpPr>
          <p:nvPr>
            <p:ph type="title"/>
          </p:nvPr>
        </p:nvSpPr>
        <p:spPr>
          <a:xfrm>
            <a:off x="4974771" y="634946"/>
            <a:ext cx="6574972" cy="1450757"/>
          </a:xfrm>
        </p:spPr>
        <p:txBody>
          <a:bodyPr>
            <a:normAutofit/>
          </a:bodyPr>
          <a:lstStyle/>
          <a:p>
            <a:r>
              <a:rPr lang="en-US" sz="3200" dirty="0"/>
              <a:t>Accurate Mode Fitting for Precise Defect Detection</a:t>
            </a:r>
          </a:p>
        </p:txBody>
      </p:sp>
      <p:sp>
        <p:nvSpPr>
          <p:cNvPr id="3" name="Content Placeholder 2">
            <a:extLst>
              <a:ext uri="{FF2B5EF4-FFF2-40B4-BE49-F238E27FC236}">
                <a16:creationId xmlns:a16="http://schemas.microsoft.com/office/drawing/2014/main" id="{9DF257BF-FE87-917D-DD70-9E5C0FE67424}"/>
              </a:ext>
            </a:extLst>
          </p:cNvPr>
          <p:cNvSpPr>
            <a:spLocks noGrp="1"/>
          </p:cNvSpPr>
          <p:nvPr>
            <p:ph idx="1"/>
          </p:nvPr>
        </p:nvSpPr>
        <p:spPr>
          <a:xfrm>
            <a:off x="4973711" y="2407436"/>
            <a:ext cx="6576032" cy="3461657"/>
          </a:xfrm>
        </p:spPr>
        <p:txBody>
          <a:bodyPr>
            <a:normAutofit/>
          </a:bodyPr>
          <a:lstStyle/>
          <a:p>
            <a:pPr indent="-180000">
              <a:lnSpc>
                <a:spcPct val="110000"/>
              </a:lnSpc>
              <a:spcBef>
                <a:spcPts val="600"/>
              </a:spcBef>
              <a:buClrTx/>
              <a:buFont typeface="Wingdings" panose="05000000000000000000" pitchFamily="2" charset="2"/>
              <a:buChar char="§"/>
            </a:pPr>
            <a:r>
              <a:rPr lang="en-US" sz="2200" dirty="0"/>
              <a:t>Advanced Fitting Algorithm:</a:t>
            </a:r>
          </a:p>
          <a:p>
            <a:pPr lvl="1" indent="-180000">
              <a:lnSpc>
                <a:spcPct val="110000"/>
              </a:lnSpc>
              <a:spcBef>
                <a:spcPts val="600"/>
              </a:spcBef>
              <a:buFont typeface="Wingdings" panose="05000000000000000000" pitchFamily="2" charset="2"/>
              <a:buChar char="§"/>
            </a:pPr>
            <a:r>
              <a:rPr lang="en-US" sz="1800" i="1" dirty="0"/>
              <a:t>Beyond peak detection, ARS employs a fitting algorithm that precisely decomposes complex mode patterns.</a:t>
            </a:r>
          </a:p>
          <a:p>
            <a:pPr indent="-180000">
              <a:lnSpc>
                <a:spcPct val="110000"/>
              </a:lnSpc>
              <a:spcBef>
                <a:spcPts val="600"/>
              </a:spcBef>
              <a:buClrTx/>
              <a:buFont typeface="Wingdings" panose="05000000000000000000" pitchFamily="2" charset="2"/>
              <a:buChar char="§"/>
            </a:pPr>
            <a:r>
              <a:rPr lang="en-US" sz="2200" dirty="0"/>
              <a:t>Comprehensive Mode Data:</a:t>
            </a:r>
          </a:p>
          <a:p>
            <a:pPr lvl="1" indent="-180000">
              <a:lnSpc>
                <a:spcPct val="110000"/>
              </a:lnSpc>
              <a:spcBef>
                <a:spcPts val="600"/>
              </a:spcBef>
              <a:buFont typeface="Wingdings" panose="05000000000000000000" pitchFamily="2" charset="2"/>
              <a:buChar char="§"/>
            </a:pPr>
            <a:r>
              <a:rPr lang="en-US" sz="1800" i="1" dirty="0"/>
              <a:t>Captures frequency, damping, and amplitude across channels for each mode.</a:t>
            </a:r>
          </a:p>
          <a:p>
            <a:pPr indent="-180000">
              <a:lnSpc>
                <a:spcPct val="110000"/>
              </a:lnSpc>
              <a:spcBef>
                <a:spcPts val="600"/>
              </a:spcBef>
              <a:buClrTx/>
              <a:buFont typeface="Wingdings" panose="05000000000000000000" pitchFamily="2" charset="2"/>
              <a:buChar char="§"/>
            </a:pPr>
            <a:r>
              <a:rPr lang="en-US" sz="2200" dirty="0"/>
              <a:t>Enhanced Defect Sensitivity:</a:t>
            </a:r>
          </a:p>
          <a:p>
            <a:pPr lvl="1" indent="-180000">
              <a:lnSpc>
                <a:spcPct val="110000"/>
              </a:lnSpc>
              <a:spcBef>
                <a:spcPts val="600"/>
              </a:spcBef>
              <a:buFont typeface="Wingdings" panose="05000000000000000000" pitchFamily="2" charset="2"/>
              <a:buChar char="§"/>
            </a:pPr>
            <a:r>
              <a:rPr lang="en-US" sz="1800" i="1" dirty="0"/>
              <a:t>Identifies closely spaced, weak, or hidden modes to ensure no critical defects are missed.</a:t>
            </a:r>
          </a:p>
        </p:txBody>
      </p:sp>
      <p:sp>
        <p:nvSpPr>
          <p:cNvPr id="4" name="Footer Placeholder 3">
            <a:extLst>
              <a:ext uri="{FF2B5EF4-FFF2-40B4-BE49-F238E27FC236}">
                <a16:creationId xmlns:a16="http://schemas.microsoft.com/office/drawing/2014/main" id="{776CDE89-7AFC-3E6D-4DC0-EC171E2F2BC3}"/>
              </a:ext>
            </a:extLst>
          </p:cNvPr>
          <p:cNvSpPr>
            <a:spLocks noGrp="1"/>
          </p:cNvSpPr>
          <p:nvPr>
            <p:ph type="ftr" sz="quarter" idx="11"/>
          </p:nvPr>
        </p:nvSpPr>
        <p:spPr/>
        <p:txBody>
          <a:bodyPr>
            <a:normAutofit/>
          </a:bodyPr>
          <a:lstStyle/>
          <a:p>
            <a:pPr>
              <a:spcAft>
                <a:spcPts val="600"/>
              </a:spcAft>
            </a:pPr>
            <a:r>
              <a:rPr lang="en-US"/>
              <a:t>EddySonix® | Advanced NDT Solutions | November 2024</a:t>
            </a:r>
          </a:p>
        </p:txBody>
      </p:sp>
      <p:sp>
        <p:nvSpPr>
          <p:cNvPr id="5" name="Slide Number Placeholder 4">
            <a:extLst>
              <a:ext uri="{FF2B5EF4-FFF2-40B4-BE49-F238E27FC236}">
                <a16:creationId xmlns:a16="http://schemas.microsoft.com/office/drawing/2014/main" id="{99CAB0A2-61B0-249E-0D6E-3985C6E60074}"/>
              </a:ext>
            </a:extLst>
          </p:cNvPr>
          <p:cNvSpPr>
            <a:spLocks noGrp="1"/>
          </p:cNvSpPr>
          <p:nvPr>
            <p:ph type="sldNum" sz="quarter" idx="12"/>
          </p:nvPr>
        </p:nvSpPr>
        <p:spPr/>
        <p:txBody>
          <a:bodyPr/>
          <a:lstStyle/>
          <a:p>
            <a:fld id="{3A98EE3D-8CD1-4C3F-BD1C-C98C9596463C}" type="slidenum">
              <a:rPr lang="en-US" smtClean="0"/>
              <a:t>8</a:t>
            </a:fld>
            <a:endParaRPr lang="en-US" dirty="0"/>
          </a:p>
        </p:txBody>
      </p:sp>
      <p:pic>
        <p:nvPicPr>
          <p:cNvPr id="6" name="Picture 5">
            <a:extLst>
              <a:ext uri="{FF2B5EF4-FFF2-40B4-BE49-F238E27FC236}">
                <a16:creationId xmlns:a16="http://schemas.microsoft.com/office/drawing/2014/main" id="{4D27B312-CB14-3C1E-EEA3-5994FEACAB21}"/>
              </a:ext>
            </a:extLst>
          </p:cNvPr>
          <p:cNvPicPr>
            <a:picLocks noChangeAspect="1"/>
          </p:cNvPicPr>
          <p:nvPr/>
        </p:nvPicPr>
        <p:blipFill>
          <a:blip r:embed="rId3"/>
          <a:stretch>
            <a:fillRect/>
          </a:stretch>
        </p:blipFill>
        <p:spPr>
          <a:xfrm>
            <a:off x="752787" y="634946"/>
            <a:ext cx="3384873" cy="5364264"/>
          </a:xfrm>
          <a:prstGeom prst="rect">
            <a:avLst/>
          </a:prstGeom>
        </p:spPr>
      </p:pic>
    </p:spTree>
    <p:extLst>
      <p:ext uri="{BB962C8B-B14F-4D97-AF65-F5344CB8AC3E}">
        <p14:creationId xmlns:p14="http://schemas.microsoft.com/office/powerpoint/2010/main" val="16009925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F4514-5E8F-2F40-C7BB-88AB2E0487BF}"/>
              </a:ext>
            </a:extLst>
          </p:cNvPr>
          <p:cNvSpPr>
            <a:spLocks noGrp="1"/>
          </p:cNvSpPr>
          <p:nvPr>
            <p:ph type="title"/>
          </p:nvPr>
        </p:nvSpPr>
        <p:spPr>
          <a:xfrm>
            <a:off x="6309361" y="634946"/>
            <a:ext cx="5229496" cy="1450757"/>
          </a:xfrm>
        </p:spPr>
        <p:txBody>
          <a:bodyPr>
            <a:normAutofit/>
          </a:bodyPr>
          <a:lstStyle/>
          <a:p>
            <a:r>
              <a:rPr kumimoji="0" lang="en-US" sz="3200" b="0" i="0" u="none" strike="noStrike" kern="1200" cap="none" spc="0" normalizeH="0" baseline="0" noProof="0" dirty="0">
                <a:ln>
                  <a:noFill/>
                </a:ln>
                <a:effectLst/>
                <a:uLnTx/>
                <a:uFillTx/>
                <a:latin typeface="Arial Nova Light" panose="020F0502020204030204"/>
                <a:ea typeface="+mn-ea"/>
                <a:cs typeface="+mn-cs"/>
              </a:rPr>
              <a:t>Precise Mode Labeling for Reliable Tracking</a:t>
            </a:r>
            <a:endParaRPr lang="en-US" sz="3200" dirty="0"/>
          </a:p>
        </p:txBody>
      </p:sp>
      <p:sp>
        <p:nvSpPr>
          <p:cNvPr id="3" name="Content Placeholder 2">
            <a:extLst>
              <a:ext uri="{FF2B5EF4-FFF2-40B4-BE49-F238E27FC236}">
                <a16:creationId xmlns:a16="http://schemas.microsoft.com/office/drawing/2014/main" id="{BD9532B4-569B-9B9B-8D15-A2F14E1FD1E4}"/>
              </a:ext>
            </a:extLst>
          </p:cNvPr>
          <p:cNvSpPr>
            <a:spLocks noGrp="1"/>
          </p:cNvSpPr>
          <p:nvPr>
            <p:ph idx="1"/>
          </p:nvPr>
        </p:nvSpPr>
        <p:spPr>
          <a:xfrm>
            <a:off x="6309360" y="2407436"/>
            <a:ext cx="5229496" cy="3461658"/>
          </a:xfrm>
        </p:spPr>
        <p:txBody>
          <a:bodyPr>
            <a:normAutofit fontScale="92500"/>
          </a:bodyPr>
          <a:lstStyle/>
          <a:p>
            <a:pPr marL="91440" marR="0" lvl="0" indent="-180000" defTabSz="914400" rtl="0" eaLnBrk="1" fontAlgn="auto" latinLnBrk="0" hangingPunct="1">
              <a:lnSpc>
                <a:spcPct val="100000"/>
              </a:lnSpc>
              <a:spcBef>
                <a:spcPts val="600"/>
              </a:spcBef>
              <a:buClrTx/>
              <a:buSzPct val="100000"/>
              <a:buFont typeface="Wingdings" panose="05000000000000000000" pitchFamily="2" charset="2"/>
              <a:buChar char="§"/>
              <a:tabLst/>
              <a:defRPr/>
            </a:pPr>
            <a:r>
              <a:rPr lang="en-US" sz="2000" dirty="0"/>
              <a:t>Consistent Mode Tagging:</a:t>
            </a:r>
          </a:p>
          <a:p>
            <a:pPr lvl="1" indent="-180000">
              <a:lnSpc>
                <a:spcPct val="100000"/>
              </a:lnSpc>
              <a:spcBef>
                <a:spcPts val="600"/>
              </a:spcBef>
              <a:buSzPct val="100000"/>
              <a:buFont typeface="Wingdings" panose="05000000000000000000" pitchFamily="2" charset="2"/>
              <a:buChar char="§"/>
              <a:defRPr/>
            </a:pPr>
            <a:r>
              <a:rPr lang="en-US" sz="1800" i="1" dirty="0"/>
              <a:t>Sequentially labels each mode (F1, F2…) for precise and reliable tracking throughout analysis.</a:t>
            </a:r>
          </a:p>
          <a:p>
            <a:pPr marL="91440" marR="0" lvl="0" indent="-180000" defTabSz="914400" rtl="0" eaLnBrk="1" fontAlgn="auto" latinLnBrk="0" hangingPunct="1">
              <a:lnSpc>
                <a:spcPct val="100000"/>
              </a:lnSpc>
              <a:spcBef>
                <a:spcPts val="600"/>
              </a:spcBef>
              <a:buClrTx/>
              <a:buSzPct val="100000"/>
              <a:buFont typeface="Wingdings" panose="05000000000000000000" pitchFamily="2" charset="2"/>
              <a:buChar char="§"/>
              <a:tabLst/>
              <a:defRPr/>
            </a:pPr>
            <a:r>
              <a:rPr lang="en-US" sz="2000" dirty="0"/>
              <a:t>Advanced Pattern Recognition:</a:t>
            </a:r>
          </a:p>
          <a:p>
            <a:pPr lvl="1" indent="-180000">
              <a:lnSpc>
                <a:spcPct val="100000"/>
              </a:lnSpc>
              <a:spcBef>
                <a:spcPts val="600"/>
              </a:spcBef>
              <a:buSzPct val="100000"/>
              <a:buFont typeface="Wingdings" panose="05000000000000000000" pitchFamily="2" charset="2"/>
              <a:buChar char="§"/>
              <a:defRPr/>
            </a:pPr>
            <a:r>
              <a:rPr lang="en-US" sz="1800" i="1" dirty="0"/>
              <a:t>Utilizes pattern recognition to differentiate closely spaced modes, minimizing the risk of mislabeling.</a:t>
            </a:r>
          </a:p>
          <a:p>
            <a:pPr marL="91440" marR="0" lvl="0" indent="-180000" defTabSz="914400" rtl="0" eaLnBrk="1" fontAlgn="auto" latinLnBrk="0" hangingPunct="1">
              <a:lnSpc>
                <a:spcPct val="100000"/>
              </a:lnSpc>
              <a:spcBef>
                <a:spcPts val="600"/>
              </a:spcBef>
              <a:buClrTx/>
              <a:buSzPct val="100000"/>
              <a:buFont typeface="Wingdings" panose="05000000000000000000" pitchFamily="2" charset="2"/>
              <a:buChar char="§"/>
              <a:tabLst/>
              <a:defRPr/>
            </a:pPr>
            <a:r>
              <a:rPr lang="en-US" sz="2000" dirty="0"/>
              <a:t>Multi-Channel Verification:</a:t>
            </a:r>
          </a:p>
          <a:p>
            <a:pPr lvl="1" indent="-180000">
              <a:lnSpc>
                <a:spcPct val="100000"/>
              </a:lnSpc>
              <a:spcBef>
                <a:spcPts val="600"/>
              </a:spcBef>
              <a:buSzPct val="100000"/>
              <a:buFont typeface="Wingdings" panose="05000000000000000000" pitchFamily="2" charset="2"/>
              <a:buChar char="§"/>
              <a:defRPr/>
            </a:pPr>
            <a:r>
              <a:rPr lang="en-US" sz="1800" i="1" dirty="0"/>
              <a:t>Cross-validates modes across multiple channels to ensure accurate labeling even in dense mode regions.</a:t>
            </a:r>
          </a:p>
        </p:txBody>
      </p:sp>
      <p:sp>
        <p:nvSpPr>
          <p:cNvPr id="4" name="Footer Placeholder 3">
            <a:extLst>
              <a:ext uri="{FF2B5EF4-FFF2-40B4-BE49-F238E27FC236}">
                <a16:creationId xmlns:a16="http://schemas.microsoft.com/office/drawing/2014/main" id="{A86D3DEC-5817-C916-858F-B4607B070D24}"/>
              </a:ext>
            </a:extLst>
          </p:cNvPr>
          <p:cNvSpPr>
            <a:spLocks noGrp="1"/>
          </p:cNvSpPr>
          <p:nvPr>
            <p:ph type="ftr" sz="quarter" idx="11"/>
          </p:nvPr>
        </p:nvSpPr>
        <p:spPr/>
        <p:txBody>
          <a:bodyPr>
            <a:normAutofit/>
          </a:bodyPr>
          <a:lstStyle/>
          <a:p>
            <a:pPr>
              <a:spcAft>
                <a:spcPts val="600"/>
              </a:spcAft>
            </a:pPr>
            <a:r>
              <a:rPr lang="en-US"/>
              <a:t>EddySonix® | Advanced NDT Solutions | November 2024</a:t>
            </a:r>
          </a:p>
        </p:txBody>
      </p:sp>
      <p:sp>
        <p:nvSpPr>
          <p:cNvPr id="5" name="Slide Number Placeholder 4">
            <a:extLst>
              <a:ext uri="{FF2B5EF4-FFF2-40B4-BE49-F238E27FC236}">
                <a16:creationId xmlns:a16="http://schemas.microsoft.com/office/drawing/2014/main" id="{BF13516B-EB9C-C485-FC1F-6DAE75C46225}"/>
              </a:ext>
            </a:extLst>
          </p:cNvPr>
          <p:cNvSpPr>
            <a:spLocks noGrp="1"/>
          </p:cNvSpPr>
          <p:nvPr>
            <p:ph type="sldNum" sz="quarter" idx="12"/>
          </p:nvPr>
        </p:nvSpPr>
        <p:spPr/>
        <p:txBody>
          <a:bodyPr/>
          <a:lstStyle/>
          <a:p>
            <a:fld id="{3A98EE3D-8CD1-4C3F-BD1C-C98C9596463C}" type="slidenum">
              <a:rPr lang="en-US" smtClean="0"/>
              <a:t>9</a:t>
            </a:fld>
            <a:endParaRPr lang="en-US" dirty="0"/>
          </a:p>
        </p:txBody>
      </p:sp>
      <p:pic>
        <p:nvPicPr>
          <p:cNvPr id="10" name="Picture 9" descr="A screen shot of a graph&#10;&#10;Description automatically generated">
            <a:extLst>
              <a:ext uri="{FF2B5EF4-FFF2-40B4-BE49-F238E27FC236}">
                <a16:creationId xmlns:a16="http://schemas.microsoft.com/office/drawing/2014/main" id="{FEB47882-0E49-361C-C3BE-2244E56984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6615" y="1696730"/>
            <a:ext cx="5229496" cy="3464540"/>
          </a:xfrm>
          <a:prstGeom prst="rect">
            <a:avLst/>
          </a:prstGeom>
        </p:spPr>
      </p:pic>
    </p:spTree>
    <p:extLst>
      <p:ext uri="{BB962C8B-B14F-4D97-AF65-F5344CB8AC3E}">
        <p14:creationId xmlns:p14="http://schemas.microsoft.com/office/powerpoint/2010/main" val="28201390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837</TotalTime>
  <Words>3249</Words>
  <Application>Microsoft Office PowerPoint</Application>
  <PresentationFormat>Widescreen</PresentationFormat>
  <Paragraphs>194</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Aptos</vt:lpstr>
      <vt:lpstr>Arial</vt:lpstr>
      <vt:lpstr>Arial Nova Light</vt:lpstr>
      <vt:lpstr>Calibri</vt:lpstr>
      <vt:lpstr>Wingdings</vt:lpstr>
      <vt:lpstr>Office Theme</vt:lpstr>
      <vt:lpstr>EddySonix ARS Technology: Redefining Precision in Aerospace Testing</vt:lpstr>
      <vt:lpstr>Overview of the ARS System: Precision Testing for Critical Defects</vt:lpstr>
      <vt:lpstr>Precision Testing for Complex Aerospace Materials</vt:lpstr>
      <vt:lpstr>High-Frequency Excitation: Detecting Fine Defects</vt:lpstr>
      <vt:lpstr>Multi-Channel Pickup: Comprehensive 3D Mode Capture</vt:lpstr>
      <vt:lpstr>Comprehensive Mode Analysis for Precise Defect Detection</vt:lpstr>
      <vt:lpstr>High-Resolution, Low-Noise Spectrum for Detailed Analysis</vt:lpstr>
      <vt:lpstr>Accurate Mode Fitting for Precise Defect Detection</vt:lpstr>
      <vt:lpstr>Precise Mode Labeling for Reliable Tracking</vt:lpstr>
      <vt:lpstr>Structured Criteria and Multi-Level Analysis for Defect Detection</vt:lpstr>
      <vt:lpstr>Adaptive, Learning-Based Detection for Enhanced Accuracy</vt:lpstr>
      <vt:lpstr>Bi-Variable Frequency Ratios for Stable, Sensitive Defect Detection</vt:lpstr>
      <vt:lpstr>Automated Feature Selection for Efficient Defect Analysis</vt:lpstr>
      <vt:lpstr>Temperature and Mass Compensation for Accurate Testing</vt:lpstr>
      <vt:lpstr>Advanced Multi-Variate Analysis for Enhanced Defect Detection</vt:lpstr>
      <vt:lpstr>Comprehensive Statistical Analysis &amp; Configuration Tools</vt:lpstr>
      <vt:lpstr>Custom-Designed Fixture, Automatic Part Feeder, and Sorting System</vt:lpstr>
      <vt:lpstr>We appreciate your time and interest in EddySonix’s innovative solutions for precision defect detection.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Hooman Dejnabadi</dc:creator>
  <cp:lastModifiedBy>Hooman Dejnabadi</cp:lastModifiedBy>
  <cp:revision>140</cp:revision>
  <dcterms:created xsi:type="dcterms:W3CDTF">2024-11-11T10:00:06Z</dcterms:created>
  <dcterms:modified xsi:type="dcterms:W3CDTF">2024-11-14T13:15:25Z</dcterms:modified>
</cp:coreProperties>
</file>