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72" r:id="rId2"/>
    <p:sldId id="257" r:id="rId3"/>
    <p:sldId id="258" r:id="rId4"/>
    <p:sldId id="259" r:id="rId5"/>
    <p:sldId id="260" r:id="rId6"/>
    <p:sldId id="261" r:id="rId7"/>
    <p:sldId id="262" r:id="rId8"/>
    <p:sldId id="263" r:id="rId9"/>
    <p:sldId id="264" r:id="rId10"/>
    <p:sldId id="265" r:id="rId11"/>
    <p:sldId id="266" r:id="rId12"/>
    <p:sldId id="270" r:id="rId13"/>
    <p:sldId id="271" r:id="rId14"/>
    <p:sldId id="268" r:id="rId1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261" autoAdjust="0"/>
  </p:normalViewPr>
  <p:slideViewPr>
    <p:cSldViewPr snapToGrid="0" snapToObjects="1">
      <p:cViewPr varScale="1">
        <p:scale>
          <a:sx n="66" d="100"/>
          <a:sy n="66" d="100"/>
        </p:scale>
        <p:origin x="130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B9420-7C16-403C-BD21-16AB40CE0DC9}"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LID4096"/>
        </a:p>
      </dgm:t>
    </dgm:pt>
    <dgm:pt modelId="{9AB8CD26-752D-4672-AC14-CFD641B4AAF8}">
      <dgm:prSet phldrT="[Text]"/>
      <dgm:spPr/>
      <dgm:t>
        <a:bodyPr/>
        <a:lstStyle/>
        <a:p>
          <a:pPr>
            <a:buNone/>
          </a:pPr>
          <a:r>
            <a:rPr lang="en-US" b="1" dirty="0">
              <a:solidFill>
                <a:srgbClr val="0B2D45"/>
              </a:solidFill>
              <a:latin typeface="Arial" pitchFamily="34" charset="0"/>
              <a:ea typeface="Arial" pitchFamily="34" charset="-122"/>
              <a:cs typeface="Arial" pitchFamily="34" charset="-120"/>
            </a:rPr>
            <a:t>Excitation</a:t>
          </a:r>
          <a:endParaRPr lang="LID4096" dirty="0"/>
        </a:p>
      </dgm:t>
    </dgm:pt>
    <dgm:pt modelId="{194408D0-C729-4BD9-BFDD-DFDEC7D3E0ED}" type="parTrans" cxnId="{2067F6FD-4EE5-4D72-BB74-BEE8D474C52F}">
      <dgm:prSet/>
      <dgm:spPr/>
      <dgm:t>
        <a:bodyPr/>
        <a:lstStyle/>
        <a:p>
          <a:endParaRPr lang="LID4096"/>
        </a:p>
      </dgm:t>
    </dgm:pt>
    <dgm:pt modelId="{160B6228-72D3-490F-94CE-BE1AF5C3F87F}" type="sibTrans" cxnId="{2067F6FD-4EE5-4D72-BB74-BEE8D474C52F}">
      <dgm:prSet/>
      <dgm:spPr/>
      <dgm:t>
        <a:bodyPr/>
        <a:lstStyle/>
        <a:p>
          <a:endParaRPr lang="LID4096"/>
        </a:p>
      </dgm:t>
    </dgm:pt>
    <dgm:pt modelId="{F64293B1-8348-4255-AC8C-7C77D65019BD}">
      <dgm:prSet phldrT="[Text]" phldr="0"/>
      <dgm:spPr/>
      <dgm:t>
        <a:bodyPr/>
        <a:lstStyle/>
        <a:p>
          <a:r>
            <a:rPr lang="en-US" dirty="0"/>
            <a:t>Vibration response</a:t>
          </a:r>
          <a:endParaRPr lang="LID4096" dirty="0"/>
        </a:p>
      </dgm:t>
    </dgm:pt>
    <dgm:pt modelId="{460A0075-B658-4675-888C-A89FD9FDA1A5}" type="parTrans" cxnId="{F93D25EE-4AA3-449A-B413-71E637482D41}">
      <dgm:prSet/>
      <dgm:spPr/>
      <dgm:t>
        <a:bodyPr/>
        <a:lstStyle/>
        <a:p>
          <a:endParaRPr lang="LID4096"/>
        </a:p>
      </dgm:t>
    </dgm:pt>
    <dgm:pt modelId="{D9EF4B98-52FF-44D0-844D-5128A121E391}" type="sibTrans" cxnId="{F93D25EE-4AA3-449A-B413-71E637482D41}">
      <dgm:prSet/>
      <dgm:spPr/>
      <dgm:t>
        <a:bodyPr/>
        <a:lstStyle/>
        <a:p>
          <a:endParaRPr lang="LID4096"/>
        </a:p>
      </dgm:t>
    </dgm:pt>
    <dgm:pt modelId="{8C4E82AC-4D01-4D32-9201-017401E5F023}">
      <dgm:prSet phldrT="[Text]" phldr="0"/>
      <dgm:spPr/>
      <dgm:t>
        <a:bodyPr/>
        <a:lstStyle/>
        <a:p>
          <a:r>
            <a:rPr lang="en-US" dirty="0"/>
            <a:t>Modal pattern</a:t>
          </a:r>
          <a:endParaRPr lang="LID4096" dirty="0"/>
        </a:p>
      </dgm:t>
    </dgm:pt>
    <dgm:pt modelId="{E55625FA-13E9-4E16-90A2-D0BB05FF34BF}" type="parTrans" cxnId="{17FE75F7-320B-4252-A8B9-EE049A1BA348}">
      <dgm:prSet/>
      <dgm:spPr/>
      <dgm:t>
        <a:bodyPr/>
        <a:lstStyle/>
        <a:p>
          <a:endParaRPr lang="LID4096"/>
        </a:p>
      </dgm:t>
    </dgm:pt>
    <dgm:pt modelId="{50AC6079-C664-4DA6-A5D3-8A2DBA7D5F86}" type="sibTrans" cxnId="{17FE75F7-320B-4252-A8B9-EE049A1BA348}">
      <dgm:prSet/>
      <dgm:spPr/>
      <dgm:t>
        <a:bodyPr/>
        <a:lstStyle/>
        <a:p>
          <a:endParaRPr lang="LID4096"/>
        </a:p>
      </dgm:t>
    </dgm:pt>
    <dgm:pt modelId="{7CB2582B-12B5-4982-B72C-3642269B4916}">
      <dgm:prSet phldrT="[Text]" phldr="0"/>
      <dgm:spPr/>
      <dgm:t>
        <a:bodyPr/>
        <a:lstStyle/>
        <a:p>
          <a:r>
            <a:rPr lang="en-US"/>
            <a:t>Pass / Fail</a:t>
          </a:r>
          <a:endParaRPr lang="LID4096" dirty="0"/>
        </a:p>
      </dgm:t>
    </dgm:pt>
    <dgm:pt modelId="{890C6206-3DA7-457F-9C41-A8B9F8642B09}" type="parTrans" cxnId="{3F2D6504-5C59-42C3-9DEE-9694190B4306}">
      <dgm:prSet/>
      <dgm:spPr/>
      <dgm:t>
        <a:bodyPr/>
        <a:lstStyle/>
        <a:p>
          <a:endParaRPr lang="LID4096"/>
        </a:p>
      </dgm:t>
    </dgm:pt>
    <dgm:pt modelId="{1D58F45B-631D-461C-B528-269724E11CE8}" type="sibTrans" cxnId="{3F2D6504-5C59-42C3-9DEE-9694190B4306}">
      <dgm:prSet/>
      <dgm:spPr/>
      <dgm:t>
        <a:bodyPr/>
        <a:lstStyle/>
        <a:p>
          <a:endParaRPr lang="LID4096"/>
        </a:p>
      </dgm:t>
    </dgm:pt>
    <dgm:pt modelId="{31181FD8-EFEF-4616-A1EE-EC03B0A64C93}" type="pres">
      <dgm:prSet presAssocID="{9A1B9420-7C16-403C-BD21-16AB40CE0DC9}" presName="Name0" presStyleCnt="0">
        <dgm:presLayoutVars>
          <dgm:dir/>
          <dgm:resizeHandles val="exact"/>
        </dgm:presLayoutVars>
      </dgm:prSet>
      <dgm:spPr/>
    </dgm:pt>
    <dgm:pt modelId="{593B9AC3-2E1B-4B2B-9795-E77A8CB3E4C7}" type="pres">
      <dgm:prSet presAssocID="{9AB8CD26-752D-4672-AC14-CFD641B4AAF8}" presName="node" presStyleLbl="node1" presStyleIdx="0" presStyleCnt="4">
        <dgm:presLayoutVars>
          <dgm:bulletEnabled val="1"/>
        </dgm:presLayoutVars>
      </dgm:prSet>
      <dgm:spPr/>
    </dgm:pt>
    <dgm:pt modelId="{FC117675-5AD7-4B3B-8EDA-D86A12FC6677}" type="pres">
      <dgm:prSet presAssocID="{160B6228-72D3-490F-94CE-BE1AF5C3F87F}" presName="sibTrans" presStyleLbl="sibTrans2D1" presStyleIdx="0" presStyleCnt="3"/>
      <dgm:spPr/>
    </dgm:pt>
    <dgm:pt modelId="{1F333A97-2664-495E-93DB-3A40B5EFC0BE}" type="pres">
      <dgm:prSet presAssocID="{160B6228-72D3-490F-94CE-BE1AF5C3F87F}" presName="connectorText" presStyleLbl="sibTrans2D1" presStyleIdx="0" presStyleCnt="3"/>
      <dgm:spPr/>
    </dgm:pt>
    <dgm:pt modelId="{E0931282-389B-4D77-8163-F33364F73AC6}" type="pres">
      <dgm:prSet presAssocID="{F64293B1-8348-4255-AC8C-7C77D65019BD}" presName="node" presStyleLbl="node1" presStyleIdx="1" presStyleCnt="4">
        <dgm:presLayoutVars>
          <dgm:bulletEnabled val="1"/>
        </dgm:presLayoutVars>
      </dgm:prSet>
      <dgm:spPr/>
    </dgm:pt>
    <dgm:pt modelId="{71E4AEA1-4F25-48A4-B6F1-A5FBE72B14AC}" type="pres">
      <dgm:prSet presAssocID="{D9EF4B98-52FF-44D0-844D-5128A121E391}" presName="sibTrans" presStyleLbl="sibTrans2D1" presStyleIdx="1" presStyleCnt="3"/>
      <dgm:spPr/>
    </dgm:pt>
    <dgm:pt modelId="{6BBB977A-CC80-4DB8-8CE9-7D012A6BAE60}" type="pres">
      <dgm:prSet presAssocID="{D9EF4B98-52FF-44D0-844D-5128A121E391}" presName="connectorText" presStyleLbl="sibTrans2D1" presStyleIdx="1" presStyleCnt="3"/>
      <dgm:spPr/>
    </dgm:pt>
    <dgm:pt modelId="{FD616DE1-DFBD-4D24-A7E8-66FB6EF44DFE}" type="pres">
      <dgm:prSet presAssocID="{8C4E82AC-4D01-4D32-9201-017401E5F023}" presName="node" presStyleLbl="node1" presStyleIdx="2" presStyleCnt="4">
        <dgm:presLayoutVars>
          <dgm:bulletEnabled val="1"/>
        </dgm:presLayoutVars>
      </dgm:prSet>
      <dgm:spPr/>
    </dgm:pt>
    <dgm:pt modelId="{074CEB4B-DB60-42EC-AB83-1C4CA2B1FCFB}" type="pres">
      <dgm:prSet presAssocID="{50AC6079-C664-4DA6-A5D3-8A2DBA7D5F86}" presName="sibTrans" presStyleLbl="sibTrans2D1" presStyleIdx="2" presStyleCnt="3"/>
      <dgm:spPr/>
    </dgm:pt>
    <dgm:pt modelId="{49FFFB74-EA49-4B17-8660-6AEB714733F4}" type="pres">
      <dgm:prSet presAssocID="{50AC6079-C664-4DA6-A5D3-8A2DBA7D5F86}" presName="connectorText" presStyleLbl="sibTrans2D1" presStyleIdx="2" presStyleCnt="3"/>
      <dgm:spPr/>
    </dgm:pt>
    <dgm:pt modelId="{162DE851-2FC7-4BF9-8CC6-9A15E7DA0476}" type="pres">
      <dgm:prSet presAssocID="{7CB2582B-12B5-4982-B72C-3642269B4916}" presName="node" presStyleLbl="node1" presStyleIdx="3" presStyleCnt="4">
        <dgm:presLayoutVars>
          <dgm:bulletEnabled val="1"/>
        </dgm:presLayoutVars>
      </dgm:prSet>
      <dgm:spPr/>
    </dgm:pt>
  </dgm:ptLst>
  <dgm:cxnLst>
    <dgm:cxn modelId="{3F2D6504-5C59-42C3-9DEE-9694190B4306}" srcId="{9A1B9420-7C16-403C-BD21-16AB40CE0DC9}" destId="{7CB2582B-12B5-4982-B72C-3642269B4916}" srcOrd="3" destOrd="0" parTransId="{890C6206-3DA7-457F-9C41-A8B9F8642B09}" sibTransId="{1D58F45B-631D-461C-B528-269724E11CE8}"/>
    <dgm:cxn modelId="{2323CD0F-E51B-4E0D-9297-5959C1BCF1A2}" type="presOf" srcId="{160B6228-72D3-490F-94CE-BE1AF5C3F87F}" destId="{1F333A97-2664-495E-93DB-3A40B5EFC0BE}" srcOrd="1" destOrd="0" presId="urn:microsoft.com/office/officeart/2005/8/layout/process1"/>
    <dgm:cxn modelId="{62ED7E12-00F6-41CA-AFD0-AED7D90F4DF4}" type="presOf" srcId="{50AC6079-C664-4DA6-A5D3-8A2DBA7D5F86}" destId="{49FFFB74-EA49-4B17-8660-6AEB714733F4}" srcOrd="1" destOrd="0" presId="urn:microsoft.com/office/officeart/2005/8/layout/process1"/>
    <dgm:cxn modelId="{72752C13-7817-4D62-AD57-47AF9FD9006D}" type="presOf" srcId="{D9EF4B98-52FF-44D0-844D-5128A121E391}" destId="{6BBB977A-CC80-4DB8-8CE9-7D012A6BAE60}" srcOrd="1" destOrd="0" presId="urn:microsoft.com/office/officeart/2005/8/layout/process1"/>
    <dgm:cxn modelId="{4258E429-5D32-4461-9666-4EC0F16FA24E}" type="presOf" srcId="{8C4E82AC-4D01-4D32-9201-017401E5F023}" destId="{FD616DE1-DFBD-4D24-A7E8-66FB6EF44DFE}" srcOrd="0" destOrd="0" presId="urn:microsoft.com/office/officeart/2005/8/layout/process1"/>
    <dgm:cxn modelId="{6357002F-24B9-4A87-98DF-01F319ECA883}" type="presOf" srcId="{F64293B1-8348-4255-AC8C-7C77D65019BD}" destId="{E0931282-389B-4D77-8163-F33364F73AC6}" srcOrd="0" destOrd="0" presId="urn:microsoft.com/office/officeart/2005/8/layout/process1"/>
    <dgm:cxn modelId="{D3EC6137-15D1-48D6-B845-AE0E9547E362}" type="presOf" srcId="{9A1B9420-7C16-403C-BD21-16AB40CE0DC9}" destId="{31181FD8-EFEF-4616-A1EE-EC03B0A64C93}" srcOrd="0" destOrd="0" presId="urn:microsoft.com/office/officeart/2005/8/layout/process1"/>
    <dgm:cxn modelId="{72EBC15E-6C6B-4F79-9609-A7166BB18C8F}" type="presOf" srcId="{D9EF4B98-52FF-44D0-844D-5128A121E391}" destId="{71E4AEA1-4F25-48A4-B6F1-A5FBE72B14AC}" srcOrd="0" destOrd="0" presId="urn:microsoft.com/office/officeart/2005/8/layout/process1"/>
    <dgm:cxn modelId="{51FDD799-431D-4067-B0E8-263573BB9D7B}" type="presOf" srcId="{160B6228-72D3-490F-94CE-BE1AF5C3F87F}" destId="{FC117675-5AD7-4B3B-8EDA-D86A12FC6677}" srcOrd="0" destOrd="0" presId="urn:microsoft.com/office/officeart/2005/8/layout/process1"/>
    <dgm:cxn modelId="{B032A1A4-C655-4A56-B9C0-4833D4C7807C}" type="presOf" srcId="{50AC6079-C664-4DA6-A5D3-8A2DBA7D5F86}" destId="{074CEB4B-DB60-42EC-AB83-1C4CA2B1FCFB}" srcOrd="0" destOrd="0" presId="urn:microsoft.com/office/officeart/2005/8/layout/process1"/>
    <dgm:cxn modelId="{941513A9-12DB-4DF8-80AF-5694E632242A}" type="presOf" srcId="{7CB2582B-12B5-4982-B72C-3642269B4916}" destId="{162DE851-2FC7-4BF9-8CC6-9A15E7DA0476}" srcOrd="0" destOrd="0" presId="urn:microsoft.com/office/officeart/2005/8/layout/process1"/>
    <dgm:cxn modelId="{9CB63AC3-8EA9-47E6-8FD1-C44D2EFC21BA}" type="presOf" srcId="{9AB8CD26-752D-4672-AC14-CFD641B4AAF8}" destId="{593B9AC3-2E1B-4B2B-9795-E77A8CB3E4C7}" srcOrd="0" destOrd="0" presId="urn:microsoft.com/office/officeart/2005/8/layout/process1"/>
    <dgm:cxn modelId="{F93D25EE-4AA3-449A-B413-71E637482D41}" srcId="{9A1B9420-7C16-403C-BD21-16AB40CE0DC9}" destId="{F64293B1-8348-4255-AC8C-7C77D65019BD}" srcOrd="1" destOrd="0" parTransId="{460A0075-B658-4675-888C-A89FD9FDA1A5}" sibTransId="{D9EF4B98-52FF-44D0-844D-5128A121E391}"/>
    <dgm:cxn modelId="{17FE75F7-320B-4252-A8B9-EE049A1BA348}" srcId="{9A1B9420-7C16-403C-BD21-16AB40CE0DC9}" destId="{8C4E82AC-4D01-4D32-9201-017401E5F023}" srcOrd="2" destOrd="0" parTransId="{E55625FA-13E9-4E16-90A2-D0BB05FF34BF}" sibTransId="{50AC6079-C664-4DA6-A5D3-8A2DBA7D5F86}"/>
    <dgm:cxn modelId="{2067F6FD-4EE5-4D72-BB74-BEE8D474C52F}" srcId="{9A1B9420-7C16-403C-BD21-16AB40CE0DC9}" destId="{9AB8CD26-752D-4672-AC14-CFD641B4AAF8}" srcOrd="0" destOrd="0" parTransId="{194408D0-C729-4BD9-BFDD-DFDEC7D3E0ED}" sibTransId="{160B6228-72D3-490F-94CE-BE1AF5C3F87F}"/>
    <dgm:cxn modelId="{E60625BC-34A0-4CC5-88B7-932B77ACF696}" type="presParOf" srcId="{31181FD8-EFEF-4616-A1EE-EC03B0A64C93}" destId="{593B9AC3-2E1B-4B2B-9795-E77A8CB3E4C7}" srcOrd="0" destOrd="0" presId="urn:microsoft.com/office/officeart/2005/8/layout/process1"/>
    <dgm:cxn modelId="{4F112513-B0F3-42A1-8A4B-C0FFAB981A9B}" type="presParOf" srcId="{31181FD8-EFEF-4616-A1EE-EC03B0A64C93}" destId="{FC117675-5AD7-4B3B-8EDA-D86A12FC6677}" srcOrd="1" destOrd="0" presId="urn:microsoft.com/office/officeart/2005/8/layout/process1"/>
    <dgm:cxn modelId="{EA4991CB-8CC8-4DBF-83F6-B5CEE6B0DDD7}" type="presParOf" srcId="{FC117675-5AD7-4B3B-8EDA-D86A12FC6677}" destId="{1F333A97-2664-495E-93DB-3A40B5EFC0BE}" srcOrd="0" destOrd="0" presId="urn:microsoft.com/office/officeart/2005/8/layout/process1"/>
    <dgm:cxn modelId="{E8970507-A189-4DB7-894C-79F8334BFEA3}" type="presParOf" srcId="{31181FD8-EFEF-4616-A1EE-EC03B0A64C93}" destId="{E0931282-389B-4D77-8163-F33364F73AC6}" srcOrd="2" destOrd="0" presId="urn:microsoft.com/office/officeart/2005/8/layout/process1"/>
    <dgm:cxn modelId="{704A23AE-B6BB-4747-8F14-3A52C16B6719}" type="presParOf" srcId="{31181FD8-EFEF-4616-A1EE-EC03B0A64C93}" destId="{71E4AEA1-4F25-48A4-B6F1-A5FBE72B14AC}" srcOrd="3" destOrd="0" presId="urn:microsoft.com/office/officeart/2005/8/layout/process1"/>
    <dgm:cxn modelId="{3A6CBD74-53F8-404F-9B88-F6B365A34F34}" type="presParOf" srcId="{71E4AEA1-4F25-48A4-B6F1-A5FBE72B14AC}" destId="{6BBB977A-CC80-4DB8-8CE9-7D012A6BAE60}" srcOrd="0" destOrd="0" presId="urn:microsoft.com/office/officeart/2005/8/layout/process1"/>
    <dgm:cxn modelId="{A77E0D33-FC37-4DB5-8A83-AD98C169B2A8}" type="presParOf" srcId="{31181FD8-EFEF-4616-A1EE-EC03B0A64C93}" destId="{FD616DE1-DFBD-4D24-A7E8-66FB6EF44DFE}" srcOrd="4" destOrd="0" presId="urn:microsoft.com/office/officeart/2005/8/layout/process1"/>
    <dgm:cxn modelId="{2E78266B-318A-45D0-8835-BB951F4022CB}" type="presParOf" srcId="{31181FD8-EFEF-4616-A1EE-EC03B0A64C93}" destId="{074CEB4B-DB60-42EC-AB83-1C4CA2B1FCFB}" srcOrd="5" destOrd="0" presId="urn:microsoft.com/office/officeart/2005/8/layout/process1"/>
    <dgm:cxn modelId="{9ABE3A45-E58B-4840-AE73-6528D4BF3846}" type="presParOf" srcId="{074CEB4B-DB60-42EC-AB83-1C4CA2B1FCFB}" destId="{49FFFB74-EA49-4B17-8660-6AEB714733F4}" srcOrd="0" destOrd="0" presId="urn:microsoft.com/office/officeart/2005/8/layout/process1"/>
    <dgm:cxn modelId="{6F4B03B4-78CD-4A80-BA1B-BC4580E1E97D}" type="presParOf" srcId="{31181FD8-EFEF-4616-A1EE-EC03B0A64C93}" destId="{162DE851-2FC7-4BF9-8CC6-9A15E7DA0476}"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00D79-864A-431B-97B9-3DAAF04CBA6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LID4096"/>
        </a:p>
      </dgm:t>
    </dgm:pt>
    <dgm:pt modelId="{3C2AFF14-C340-4954-BDB6-7000ABA818BE}">
      <dgm:prSet phldrT="[Text]"/>
      <dgm:spPr/>
      <dgm:t>
        <a:bodyPr/>
        <a:lstStyle/>
        <a:p>
          <a:pPr>
            <a:buNone/>
          </a:pPr>
          <a:r>
            <a:rPr lang="en-US" b="1" dirty="0">
              <a:solidFill>
                <a:srgbClr val="0B2D45"/>
              </a:solidFill>
              <a:latin typeface="Arial" pitchFamily="34" charset="0"/>
              <a:ea typeface="Arial" pitchFamily="34" charset="-122"/>
              <a:cs typeface="Arial" pitchFamily="34" charset="-120"/>
            </a:rPr>
            <a:t>Whole-body response
</a:t>
          </a:r>
          <a:r>
            <a:rPr lang="en-US" dirty="0">
              <a:solidFill>
                <a:srgbClr val="0B2D45"/>
              </a:solidFill>
              <a:latin typeface="Arial" pitchFamily="34" charset="0"/>
              <a:ea typeface="Arial" pitchFamily="34" charset="-122"/>
              <a:cs typeface="Arial" pitchFamily="34" charset="-120"/>
            </a:rPr>
            <a:t>The part vibrates according to its stiffness, mass distribution, damping, and boundary contact.</a:t>
          </a:r>
          <a:endParaRPr lang="LID4096" dirty="0"/>
        </a:p>
      </dgm:t>
    </dgm:pt>
    <dgm:pt modelId="{37BE4226-E67E-4545-8760-3D37FAC82DF4}" type="parTrans" cxnId="{03931670-6528-431F-BCDB-229C981B7119}">
      <dgm:prSet/>
      <dgm:spPr/>
      <dgm:t>
        <a:bodyPr/>
        <a:lstStyle/>
        <a:p>
          <a:endParaRPr lang="LID4096"/>
        </a:p>
      </dgm:t>
    </dgm:pt>
    <dgm:pt modelId="{CAAA7D1C-D764-4CDA-BC28-68813E98598F}" type="sibTrans" cxnId="{03931670-6528-431F-BCDB-229C981B7119}">
      <dgm:prSet/>
      <dgm:spPr/>
      <dgm:t>
        <a:bodyPr/>
        <a:lstStyle/>
        <a:p>
          <a:endParaRPr lang="LID4096"/>
        </a:p>
      </dgm:t>
    </dgm:pt>
    <dgm:pt modelId="{C291F712-B3D7-4E2D-BC9D-0E51710D2126}">
      <dgm:prSet phldrT="[Text]"/>
      <dgm:spPr/>
      <dgm:t>
        <a:bodyPr/>
        <a:lstStyle/>
        <a:p>
          <a:pPr>
            <a:buNone/>
          </a:pPr>
          <a:r>
            <a:rPr lang="en-US" b="1" dirty="0">
              <a:solidFill>
                <a:srgbClr val="0B2D45"/>
              </a:solidFill>
              <a:latin typeface="Arial" pitchFamily="34" charset="0"/>
              <a:ea typeface="Arial" pitchFamily="34" charset="-122"/>
              <a:cs typeface="Arial" pitchFamily="34" charset="-120"/>
            </a:rPr>
            <a:t>Modal changes
</a:t>
          </a:r>
          <a:r>
            <a:rPr lang="en-US" dirty="0">
              <a:solidFill>
                <a:srgbClr val="0B2D45"/>
              </a:solidFill>
              <a:latin typeface="Arial" pitchFamily="34" charset="0"/>
              <a:ea typeface="Arial" pitchFamily="34" charset="-122"/>
              <a:cs typeface="Arial" pitchFamily="34" charset="-120"/>
            </a:rPr>
            <a:t>Cracks, voids, nodularity, and geometry deviations can shift frequencies or damping.</a:t>
          </a:r>
          <a:endParaRPr lang="LID4096" dirty="0"/>
        </a:p>
      </dgm:t>
    </dgm:pt>
    <dgm:pt modelId="{2C5FC88B-7914-4BA8-B214-CFF6D80DCA94}" type="parTrans" cxnId="{B88DAEE8-4234-4156-A40E-51469B9FEE1E}">
      <dgm:prSet/>
      <dgm:spPr/>
      <dgm:t>
        <a:bodyPr/>
        <a:lstStyle/>
        <a:p>
          <a:endParaRPr lang="LID4096"/>
        </a:p>
      </dgm:t>
    </dgm:pt>
    <dgm:pt modelId="{F2F095C0-BA99-4E73-8B1C-0D9D839BDA39}" type="sibTrans" cxnId="{B88DAEE8-4234-4156-A40E-51469B9FEE1E}">
      <dgm:prSet/>
      <dgm:spPr/>
      <dgm:t>
        <a:bodyPr/>
        <a:lstStyle/>
        <a:p>
          <a:endParaRPr lang="LID4096"/>
        </a:p>
      </dgm:t>
    </dgm:pt>
    <dgm:pt modelId="{B89506D5-3E20-422A-AB00-8330D31B6B83}" type="pres">
      <dgm:prSet presAssocID="{EBD00D79-864A-431B-97B9-3DAAF04CBA67}" presName="linear" presStyleCnt="0">
        <dgm:presLayoutVars>
          <dgm:animLvl val="lvl"/>
          <dgm:resizeHandles val="exact"/>
        </dgm:presLayoutVars>
      </dgm:prSet>
      <dgm:spPr/>
    </dgm:pt>
    <dgm:pt modelId="{8DDE2A5E-60F1-45B8-9C0F-D114934341D7}" type="pres">
      <dgm:prSet presAssocID="{3C2AFF14-C340-4954-BDB6-7000ABA818BE}" presName="parentText" presStyleLbl="node1" presStyleIdx="0" presStyleCnt="2">
        <dgm:presLayoutVars>
          <dgm:chMax val="0"/>
          <dgm:bulletEnabled val="1"/>
        </dgm:presLayoutVars>
      </dgm:prSet>
      <dgm:spPr/>
    </dgm:pt>
    <dgm:pt modelId="{EC4185F5-D84C-407E-A0CA-D3A3791EE0EA}" type="pres">
      <dgm:prSet presAssocID="{CAAA7D1C-D764-4CDA-BC28-68813E98598F}" presName="spacer" presStyleCnt="0"/>
      <dgm:spPr/>
    </dgm:pt>
    <dgm:pt modelId="{0FA464AE-0F14-482E-9927-FBEE665FC370}" type="pres">
      <dgm:prSet presAssocID="{C291F712-B3D7-4E2D-BC9D-0E51710D2126}" presName="parentText" presStyleLbl="node1" presStyleIdx="1" presStyleCnt="2">
        <dgm:presLayoutVars>
          <dgm:chMax val="0"/>
          <dgm:bulletEnabled val="1"/>
        </dgm:presLayoutVars>
      </dgm:prSet>
      <dgm:spPr/>
    </dgm:pt>
  </dgm:ptLst>
  <dgm:cxnLst>
    <dgm:cxn modelId="{03931670-6528-431F-BCDB-229C981B7119}" srcId="{EBD00D79-864A-431B-97B9-3DAAF04CBA67}" destId="{3C2AFF14-C340-4954-BDB6-7000ABA818BE}" srcOrd="0" destOrd="0" parTransId="{37BE4226-E67E-4545-8760-3D37FAC82DF4}" sibTransId="{CAAA7D1C-D764-4CDA-BC28-68813E98598F}"/>
    <dgm:cxn modelId="{B2C647CA-E92B-4F88-A4AF-0DCCCFEBE80C}" type="presOf" srcId="{C291F712-B3D7-4E2D-BC9D-0E51710D2126}" destId="{0FA464AE-0F14-482E-9927-FBEE665FC370}" srcOrd="0" destOrd="0" presId="urn:microsoft.com/office/officeart/2005/8/layout/vList2"/>
    <dgm:cxn modelId="{C3080BCD-07BF-4871-9A74-3C53D7810E2A}" type="presOf" srcId="{EBD00D79-864A-431B-97B9-3DAAF04CBA67}" destId="{B89506D5-3E20-422A-AB00-8330D31B6B83}" srcOrd="0" destOrd="0" presId="urn:microsoft.com/office/officeart/2005/8/layout/vList2"/>
    <dgm:cxn modelId="{B88DAEE8-4234-4156-A40E-51469B9FEE1E}" srcId="{EBD00D79-864A-431B-97B9-3DAAF04CBA67}" destId="{C291F712-B3D7-4E2D-BC9D-0E51710D2126}" srcOrd="1" destOrd="0" parTransId="{2C5FC88B-7914-4BA8-B214-CFF6D80DCA94}" sibTransId="{F2F095C0-BA99-4E73-8B1C-0D9D839BDA39}"/>
    <dgm:cxn modelId="{3A12F4FD-585A-4BC6-B599-A887BC509723}" type="presOf" srcId="{3C2AFF14-C340-4954-BDB6-7000ABA818BE}" destId="{8DDE2A5E-60F1-45B8-9C0F-D114934341D7}" srcOrd="0" destOrd="0" presId="urn:microsoft.com/office/officeart/2005/8/layout/vList2"/>
    <dgm:cxn modelId="{7A23F518-91B7-4747-ADAD-244C121B9011}" type="presParOf" srcId="{B89506D5-3E20-422A-AB00-8330D31B6B83}" destId="{8DDE2A5E-60F1-45B8-9C0F-D114934341D7}" srcOrd="0" destOrd="0" presId="urn:microsoft.com/office/officeart/2005/8/layout/vList2"/>
    <dgm:cxn modelId="{578803C3-5B11-494E-A863-A0593B1F99CE}" type="presParOf" srcId="{B89506D5-3E20-422A-AB00-8330D31B6B83}" destId="{EC4185F5-D84C-407E-A0CA-D3A3791EE0EA}" srcOrd="1" destOrd="0" presId="urn:microsoft.com/office/officeart/2005/8/layout/vList2"/>
    <dgm:cxn modelId="{553A5E2E-FA70-488B-A379-072E0CC36BC9}" type="presParOf" srcId="{B89506D5-3E20-422A-AB00-8330D31B6B83}" destId="{0FA464AE-0F14-482E-9927-FBEE665FC370}"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A096D4-6DC7-47A9-9131-2B791216596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LID4096"/>
        </a:p>
      </dgm:t>
    </dgm:pt>
    <dgm:pt modelId="{334CE7C2-2248-4E19-A40A-F72D46F18B12}">
      <dgm:prSet phldrT="[Text]" phldr="0"/>
      <dgm:spPr/>
      <dgm:t>
        <a:bodyPr/>
        <a:lstStyle/>
        <a:p>
          <a:r>
            <a:rPr lang="en-US" dirty="0"/>
            <a:t>Mode fitting</a:t>
          </a:r>
          <a:endParaRPr lang="LID4096" dirty="0"/>
        </a:p>
      </dgm:t>
    </dgm:pt>
    <dgm:pt modelId="{5004A2B6-4228-496A-84BC-44C572E44F10}" type="parTrans" cxnId="{6276251C-9FB8-4E7C-9203-0B813DD64BE4}">
      <dgm:prSet/>
      <dgm:spPr/>
      <dgm:t>
        <a:bodyPr/>
        <a:lstStyle/>
        <a:p>
          <a:endParaRPr lang="LID4096"/>
        </a:p>
      </dgm:t>
    </dgm:pt>
    <dgm:pt modelId="{37EA06CC-75D7-4E1F-9272-9717A3A252D8}" type="sibTrans" cxnId="{6276251C-9FB8-4E7C-9203-0B813DD64BE4}">
      <dgm:prSet/>
      <dgm:spPr/>
      <dgm:t>
        <a:bodyPr/>
        <a:lstStyle/>
        <a:p>
          <a:endParaRPr lang="LID4096"/>
        </a:p>
      </dgm:t>
    </dgm:pt>
    <dgm:pt modelId="{5A6B50BA-60D6-4CD1-B0EC-951B2BE37892}">
      <dgm:prSet phldrT="[Text]" phldr="0"/>
      <dgm:spPr/>
      <dgm:t>
        <a:bodyPr/>
        <a:lstStyle/>
        <a:p>
          <a:r>
            <a:rPr lang="en-US" dirty="0"/>
            <a:t>Mode labelling</a:t>
          </a:r>
          <a:endParaRPr lang="LID4096" dirty="0"/>
        </a:p>
      </dgm:t>
    </dgm:pt>
    <dgm:pt modelId="{763A4318-B487-4A6B-A896-4588741CE77D}" type="parTrans" cxnId="{7D4F4C4B-6B9F-43CA-8250-FD4DDC801CC8}">
      <dgm:prSet/>
      <dgm:spPr/>
      <dgm:t>
        <a:bodyPr/>
        <a:lstStyle/>
        <a:p>
          <a:endParaRPr lang="LID4096"/>
        </a:p>
      </dgm:t>
    </dgm:pt>
    <dgm:pt modelId="{1F1C81BF-DE39-4E1A-9BA0-AF20134686EF}" type="sibTrans" cxnId="{7D4F4C4B-6B9F-43CA-8250-FD4DDC801CC8}">
      <dgm:prSet/>
      <dgm:spPr/>
      <dgm:t>
        <a:bodyPr/>
        <a:lstStyle/>
        <a:p>
          <a:endParaRPr lang="LID4096"/>
        </a:p>
      </dgm:t>
    </dgm:pt>
    <dgm:pt modelId="{E9890F54-2452-44A0-ABD1-AD89CB6B0DC9}">
      <dgm:prSet phldrT="[Text]" phldr="0"/>
      <dgm:spPr/>
      <dgm:t>
        <a:bodyPr/>
        <a:lstStyle/>
        <a:p>
          <a:r>
            <a:rPr lang="en-US" dirty="0"/>
            <a:t>Feature extraction</a:t>
          </a:r>
          <a:endParaRPr lang="LID4096" dirty="0"/>
        </a:p>
      </dgm:t>
    </dgm:pt>
    <dgm:pt modelId="{FE2B361F-7A88-4D54-A2EE-61D955E86375}" type="parTrans" cxnId="{50968356-EB59-4201-B80F-66404C667C47}">
      <dgm:prSet/>
      <dgm:spPr/>
      <dgm:t>
        <a:bodyPr/>
        <a:lstStyle/>
        <a:p>
          <a:endParaRPr lang="LID4096"/>
        </a:p>
      </dgm:t>
    </dgm:pt>
    <dgm:pt modelId="{A335425D-4EB4-4D2C-92AD-FC432AEA8626}" type="sibTrans" cxnId="{50968356-EB59-4201-B80F-66404C667C47}">
      <dgm:prSet/>
      <dgm:spPr/>
      <dgm:t>
        <a:bodyPr/>
        <a:lstStyle/>
        <a:p>
          <a:endParaRPr lang="LID4096"/>
        </a:p>
      </dgm:t>
    </dgm:pt>
    <dgm:pt modelId="{7D754EAC-D5D8-43B3-8B4F-FAD2FFD5CB33}">
      <dgm:prSet phldrT="[Text]" phldr="0"/>
      <dgm:spPr/>
      <dgm:t>
        <a:bodyPr/>
        <a:lstStyle/>
        <a:p>
          <a:r>
            <a:rPr lang="en-US"/>
            <a:t>Decision models</a:t>
          </a:r>
          <a:endParaRPr lang="LID4096" dirty="0"/>
        </a:p>
      </dgm:t>
    </dgm:pt>
    <dgm:pt modelId="{3FEC063F-D337-4B54-B470-51FFA617173A}" type="parTrans" cxnId="{AA182688-FC78-4387-8F9D-CCBDBA183939}">
      <dgm:prSet/>
      <dgm:spPr/>
      <dgm:t>
        <a:bodyPr/>
        <a:lstStyle/>
        <a:p>
          <a:endParaRPr lang="LID4096"/>
        </a:p>
      </dgm:t>
    </dgm:pt>
    <dgm:pt modelId="{B21056FE-0E73-4BE3-9C8C-6072C8368D2A}" type="sibTrans" cxnId="{AA182688-FC78-4387-8F9D-CCBDBA183939}">
      <dgm:prSet/>
      <dgm:spPr/>
      <dgm:t>
        <a:bodyPr/>
        <a:lstStyle/>
        <a:p>
          <a:endParaRPr lang="LID4096"/>
        </a:p>
      </dgm:t>
    </dgm:pt>
    <dgm:pt modelId="{4F4BDED9-6017-4F89-82BE-9DC111DA1EC8}" type="pres">
      <dgm:prSet presAssocID="{39A096D4-6DC7-47A9-9131-2B7912165967}" presName="linear" presStyleCnt="0">
        <dgm:presLayoutVars>
          <dgm:animLvl val="lvl"/>
          <dgm:resizeHandles val="exact"/>
        </dgm:presLayoutVars>
      </dgm:prSet>
      <dgm:spPr/>
    </dgm:pt>
    <dgm:pt modelId="{7686F98E-E557-4BBA-BF7D-665175962593}" type="pres">
      <dgm:prSet presAssocID="{334CE7C2-2248-4E19-A40A-F72D46F18B12}" presName="parentText" presStyleLbl="node1" presStyleIdx="0" presStyleCnt="4">
        <dgm:presLayoutVars>
          <dgm:chMax val="0"/>
          <dgm:bulletEnabled val="1"/>
        </dgm:presLayoutVars>
      </dgm:prSet>
      <dgm:spPr/>
    </dgm:pt>
    <dgm:pt modelId="{CE263E60-C4E2-4A4E-A2AE-BCC9F78DA214}" type="pres">
      <dgm:prSet presAssocID="{37EA06CC-75D7-4E1F-9272-9717A3A252D8}" presName="spacer" presStyleCnt="0"/>
      <dgm:spPr/>
    </dgm:pt>
    <dgm:pt modelId="{C7216142-4145-40BF-AF5C-3E94A7950C7A}" type="pres">
      <dgm:prSet presAssocID="{5A6B50BA-60D6-4CD1-B0EC-951B2BE37892}" presName="parentText" presStyleLbl="node1" presStyleIdx="1" presStyleCnt="4">
        <dgm:presLayoutVars>
          <dgm:chMax val="0"/>
          <dgm:bulletEnabled val="1"/>
        </dgm:presLayoutVars>
      </dgm:prSet>
      <dgm:spPr/>
    </dgm:pt>
    <dgm:pt modelId="{F459A6C8-7023-4ECF-99E7-11E8C82EBE44}" type="pres">
      <dgm:prSet presAssocID="{1F1C81BF-DE39-4E1A-9BA0-AF20134686EF}" presName="spacer" presStyleCnt="0"/>
      <dgm:spPr/>
    </dgm:pt>
    <dgm:pt modelId="{A5C26AEC-149C-471A-AFEF-016FD70CB339}" type="pres">
      <dgm:prSet presAssocID="{E9890F54-2452-44A0-ABD1-AD89CB6B0DC9}" presName="parentText" presStyleLbl="node1" presStyleIdx="2" presStyleCnt="4">
        <dgm:presLayoutVars>
          <dgm:chMax val="0"/>
          <dgm:bulletEnabled val="1"/>
        </dgm:presLayoutVars>
      </dgm:prSet>
      <dgm:spPr/>
    </dgm:pt>
    <dgm:pt modelId="{8348323A-29FF-4B6B-A008-A9B437370B8F}" type="pres">
      <dgm:prSet presAssocID="{A335425D-4EB4-4D2C-92AD-FC432AEA8626}" presName="spacer" presStyleCnt="0"/>
      <dgm:spPr/>
    </dgm:pt>
    <dgm:pt modelId="{DF6285CE-63F0-48E4-9953-4091CFF13ABB}" type="pres">
      <dgm:prSet presAssocID="{7D754EAC-D5D8-43B3-8B4F-FAD2FFD5CB33}" presName="parentText" presStyleLbl="node1" presStyleIdx="3" presStyleCnt="4">
        <dgm:presLayoutVars>
          <dgm:chMax val="0"/>
          <dgm:bulletEnabled val="1"/>
        </dgm:presLayoutVars>
      </dgm:prSet>
      <dgm:spPr/>
    </dgm:pt>
  </dgm:ptLst>
  <dgm:cxnLst>
    <dgm:cxn modelId="{FEFC6714-184D-4C55-B611-201039024D71}" type="presOf" srcId="{334CE7C2-2248-4E19-A40A-F72D46F18B12}" destId="{7686F98E-E557-4BBA-BF7D-665175962593}" srcOrd="0" destOrd="0" presId="urn:microsoft.com/office/officeart/2005/8/layout/vList2"/>
    <dgm:cxn modelId="{6276251C-9FB8-4E7C-9203-0B813DD64BE4}" srcId="{39A096D4-6DC7-47A9-9131-2B7912165967}" destId="{334CE7C2-2248-4E19-A40A-F72D46F18B12}" srcOrd="0" destOrd="0" parTransId="{5004A2B6-4228-496A-84BC-44C572E44F10}" sibTransId="{37EA06CC-75D7-4E1F-9272-9717A3A252D8}"/>
    <dgm:cxn modelId="{B24D1D66-2C23-4520-AEC9-EEE34CE91060}" type="presOf" srcId="{39A096D4-6DC7-47A9-9131-2B7912165967}" destId="{4F4BDED9-6017-4F89-82BE-9DC111DA1EC8}" srcOrd="0" destOrd="0" presId="urn:microsoft.com/office/officeart/2005/8/layout/vList2"/>
    <dgm:cxn modelId="{7D4F4C4B-6B9F-43CA-8250-FD4DDC801CC8}" srcId="{39A096D4-6DC7-47A9-9131-2B7912165967}" destId="{5A6B50BA-60D6-4CD1-B0EC-951B2BE37892}" srcOrd="1" destOrd="0" parTransId="{763A4318-B487-4A6B-A896-4588741CE77D}" sibTransId="{1F1C81BF-DE39-4E1A-9BA0-AF20134686EF}"/>
    <dgm:cxn modelId="{5E983370-E3B2-4EBE-AF6D-2734251932BC}" type="presOf" srcId="{7D754EAC-D5D8-43B3-8B4F-FAD2FFD5CB33}" destId="{DF6285CE-63F0-48E4-9953-4091CFF13ABB}" srcOrd="0" destOrd="0" presId="urn:microsoft.com/office/officeart/2005/8/layout/vList2"/>
    <dgm:cxn modelId="{50968356-EB59-4201-B80F-66404C667C47}" srcId="{39A096D4-6DC7-47A9-9131-2B7912165967}" destId="{E9890F54-2452-44A0-ABD1-AD89CB6B0DC9}" srcOrd="2" destOrd="0" parTransId="{FE2B361F-7A88-4D54-A2EE-61D955E86375}" sibTransId="{A335425D-4EB4-4D2C-92AD-FC432AEA8626}"/>
    <dgm:cxn modelId="{F3847959-2C8A-4004-9009-C7F8FA0C5D96}" type="presOf" srcId="{E9890F54-2452-44A0-ABD1-AD89CB6B0DC9}" destId="{A5C26AEC-149C-471A-AFEF-016FD70CB339}" srcOrd="0" destOrd="0" presId="urn:microsoft.com/office/officeart/2005/8/layout/vList2"/>
    <dgm:cxn modelId="{CFA1A482-AD62-4BA6-A92B-AE0BDF3CA87E}" type="presOf" srcId="{5A6B50BA-60D6-4CD1-B0EC-951B2BE37892}" destId="{C7216142-4145-40BF-AF5C-3E94A7950C7A}" srcOrd="0" destOrd="0" presId="urn:microsoft.com/office/officeart/2005/8/layout/vList2"/>
    <dgm:cxn modelId="{AA182688-FC78-4387-8F9D-CCBDBA183939}" srcId="{39A096D4-6DC7-47A9-9131-2B7912165967}" destId="{7D754EAC-D5D8-43B3-8B4F-FAD2FFD5CB33}" srcOrd="3" destOrd="0" parTransId="{3FEC063F-D337-4B54-B470-51FFA617173A}" sibTransId="{B21056FE-0E73-4BE3-9C8C-6072C8368D2A}"/>
    <dgm:cxn modelId="{9CD06E11-8525-4398-B39B-0290F6366126}" type="presParOf" srcId="{4F4BDED9-6017-4F89-82BE-9DC111DA1EC8}" destId="{7686F98E-E557-4BBA-BF7D-665175962593}" srcOrd="0" destOrd="0" presId="urn:microsoft.com/office/officeart/2005/8/layout/vList2"/>
    <dgm:cxn modelId="{B5A80272-B25C-4194-919C-9955029B410B}" type="presParOf" srcId="{4F4BDED9-6017-4F89-82BE-9DC111DA1EC8}" destId="{CE263E60-C4E2-4A4E-A2AE-BCC9F78DA214}" srcOrd="1" destOrd="0" presId="urn:microsoft.com/office/officeart/2005/8/layout/vList2"/>
    <dgm:cxn modelId="{33E5C2F6-FF31-418E-BE0C-DCBA45DB8BDD}" type="presParOf" srcId="{4F4BDED9-6017-4F89-82BE-9DC111DA1EC8}" destId="{C7216142-4145-40BF-AF5C-3E94A7950C7A}" srcOrd="2" destOrd="0" presId="urn:microsoft.com/office/officeart/2005/8/layout/vList2"/>
    <dgm:cxn modelId="{AE0B2E08-148B-4EF0-9739-CF785D774457}" type="presParOf" srcId="{4F4BDED9-6017-4F89-82BE-9DC111DA1EC8}" destId="{F459A6C8-7023-4ECF-99E7-11E8C82EBE44}" srcOrd="3" destOrd="0" presId="urn:microsoft.com/office/officeart/2005/8/layout/vList2"/>
    <dgm:cxn modelId="{0B9E0C9E-C5C0-423D-9B0F-1CE67AFF9CF6}" type="presParOf" srcId="{4F4BDED9-6017-4F89-82BE-9DC111DA1EC8}" destId="{A5C26AEC-149C-471A-AFEF-016FD70CB339}" srcOrd="4" destOrd="0" presId="urn:microsoft.com/office/officeart/2005/8/layout/vList2"/>
    <dgm:cxn modelId="{D2D06782-0561-4953-982A-442AC507AA7C}" type="presParOf" srcId="{4F4BDED9-6017-4F89-82BE-9DC111DA1EC8}" destId="{8348323A-29FF-4B6B-A008-A9B437370B8F}" srcOrd="5" destOrd="0" presId="urn:microsoft.com/office/officeart/2005/8/layout/vList2"/>
    <dgm:cxn modelId="{3C089CF6-276E-4A50-84BE-DD69F0F51CCA}" type="presParOf" srcId="{4F4BDED9-6017-4F89-82BE-9DC111DA1EC8}" destId="{DF6285CE-63F0-48E4-9953-4091CFF13AB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BC89F5-365B-4649-9CD2-6C6E68436258}"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LID4096"/>
        </a:p>
      </dgm:t>
    </dgm:pt>
    <dgm:pt modelId="{2392CB39-F7A3-4C18-B8FD-751DA140E438}">
      <dgm:prSet phldrT="[Text]" phldr="0"/>
      <dgm:spPr/>
      <dgm:t>
        <a:bodyPr/>
        <a:lstStyle/>
        <a:p>
          <a:r>
            <a:rPr lang="en-US" dirty="0"/>
            <a:t>Sweep input</a:t>
          </a:r>
          <a:endParaRPr lang="LID4096" dirty="0"/>
        </a:p>
      </dgm:t>
    </dgm:pt>
    <dgm:pt modelId="{A19D8320-7B6D-4D63-BC13-D2C69F40E901}" type="parTrans" cxnId="{9FFD0BC7-3676-4F97-85EF-D34EDA23323B}">
      <dgm:prSet/>
      <dgm:spPr/>
      <dgm:t>
        <a:bodyPr/>
        <a:lstStyle/>
        <a:p>
          <a:endParaRPr lang="LID4096"/>
        </a:p>
      </dgm:t>
    </dgm:pt>
    <dgm:pt modelId="{893A8BCC-7B44-4D99-903F-D56C202F45EE}" type="sibTrans" cxnId="{9FFD0BC7-3676-4F97-85EF-D34EDA23323B}">
      <dgm:prSet/>
      <dgm:spPr/>
      <dgm:t>
        <a:bodyPr/>
        <a:lstStyle/>
        <a:p>
          <a:endParaRPr lang="LID4096"/>
        </a:p>
      </dgm:t>
    </dgm:pt>
    <dgm:pt modelId="{733B23E5-68FD-41D8-85FA-01C867DC3C96}">
      <dgm:prSet phldrT="[Text]" phldr="0"/>
      <dgm:spPr/>
      <dgm:t>
        <a:bodyPr/>
        <a:lstStyle/>
        <a:p>
          <a:r>
            <a:rPr lang="en-US" dirty="0"/>
            <a:t>Multi-channel response</a:t>
          </a:r>
          <a:endParaRPr lang="LID4096" dirty="0"/>
        </a:p>
      </dgm:t>
    </dgm:pt>
    <dgm:pt modelId="{ADEBFFA9-9C5E-4FB4-BBB3-46D348EE76F9}" type="parTrans" cxnId="{B250B020-051D-4CD0-8BD3-644C1CA279BB}">
      <dgm:prSet/>
      <dgm:spPr/>
      <dgm:t>
        <a:bodyPr/>
        <a:lstStyle/>
        <a:p>
          <a:endParaRPr lang="LID4096"/>
        </a:p>
      </dgm:t>
    </dgm:pt>
    <dgm:pt modelId="{8990674E-F57C-436E-8B72-EEE71D28ED3E}" type="sibTrans" cxnId="{B250B020-051D-4CD0-8BD3-644C1CA279BB}">
      <dgm:prSet/>
      <dgm:spPr/>
      <dgm:t>
        <a:bodyPr/>
        <a:lstStyle/>
        <a:p>
          <a:endParaRPr lang="LID4096"/>
        </a:p>
      </dgm:t>
    </dgm:pt>
    <dgm:pt modelId="{ECCCC756-2621-4B3D-B819-5950983DCEEF}">
      <dgm:prSet phldrT="[Text]" phldr="0"/>
      <dgm:spPr/>
      <dgm:t>
        <a:bodyPr/>
        <a:lstStyle/>
        <a:p>
          <a:r>
            <a:rPr lang="en-US" dirty="0"/>
            <a:t>Frequency response</a:t>
          </a:r>
          <a:endParaRPr lang="LID4096" dirty="0"/>
        </a:p>
      </dgm:t>
    </dgm:pt>
    <dgm:pt modelId="{569A9202-6807-409C-8A77-080A95608508}" type="parTrans" cxnId="{F51D2F8C-27A3-4CE7-A137-BFB83E033F3E}">
      <dgm:prSet/>
      <dgm:spPr/>
      <dgm:t>
        <a:bodyPr/>
        <a:lstStyle/>
        <a:p>
          <a:endParaRPr lang="LID4096"/>
        </a:p>
      </dgm:t>
    </dgm:pt>
    <dgm:pt modelId="{F04FED90-1CDE-4C72-A1D4-5128B0D77109}" type="sibTrans" cxnId="{F51D2F8C-27A3-4CE7-A137-BFB83E033F3E}">
      <dgm:prSet/>
      <dgm:spPr/>
      <dgm:t>
        <a:bodyPr/>
        <a:lstStyle/>
        <a:p>
          <a:endParaRPr lang="LID4096"/>
        </a:p>
      </dgm:t>
    </dgm:pt>
    <dgm:pt modelId="{F1B6BCFB-8E22-48B9-A598-A19915FDB794}" type="pres">
      <dgm:prSet presAssocID="{13BC89F5-365B-4649-9CD2-6C6E68436258}" presName="Name0" presStyleCnt="0">
        <dgm:presLayoutVars>
          <dgm:dir/>
          <dgm:resizeHandles val="exact"/>
        </dgm:presLayoutVars>
      </dgm:prSet>
      <dgm:spPr/>
    </dgm:pt>
    <dgm:pt modelId="{6E176338-FA11-4294-AB96-0F33EB03EC77}" type="pres">
      <dgm:prSet presAssocID="{2392CB39-F7A3-4C18-B8FD-751DA140E438}" presName="node" presStyleLbl="node1" presStyleIdx="0" presStyleCnt="3">
        <dgm:presLayoutVars>
          <dgm:bulletEnabled val="1"/>
        </dgm:presLayoutVars>
      </dgm:prSet>
      <dgm:spPr/>
    </dgm:pt>
    <dgm:pt modelId="{87EA69C8-AF9C-46A6-8FAF-1F321901BEA6}" type="pres">
      <dgm:prSet presAssocID="{893A8BCC-7B44-4D99-903F-D56C202F45EE}" presName="sibTrans" presStyleLbl="sibTrans2D1" presStyleIdx="0" presStyleCnt="2"/>
      <dgm:spPr/>
    </dgm:pt>
    <dgm:pt modelId="{BE484ACC-1173-4901-A215-7E5E8D137028}" type="pres">
      <dgm:prSet presAssocID="{893A8BCC-7B44-4D99-903F-D56C202F45EE}" presName="connectorText" presStyleLbl="sibTrans2D1" presStyleIdx="0" presStyleCnt="2"/>
      <dgm:spPr/>
    </dgm:pt>
    <dgm:pt modelId="{657CDD69-1CFE-47D4-8233-D71751FA410A}" type="pres">
      <dgm:prSet presAssocID="{733B23E5-68FD-41D8-85FA-01C867DC3C96}" presName="node" presStyleLbl="node1" presStyleIdx="1" presStyleCnt="3">
        <dgm:presLayoutVars>
          <dgm:bulletEnabled val="1"/>
        </dgm:presLayoutVars>
      </dgm:prSet>
      <dgm:spPr/>
    </dgm:pt>
    <dgm:pt modelId="{6F759969-DBCE-4D60-8AE6-EAF2D58C8D65}" type="pres">
      <dgm:prSet presAssocID="{8990674E-F57C-436E-8B72-EEE71D28ED3E}" presName="sibTrans" presStyleLbl="sibTrans2D1" presStyleIdx="1" presStyleCnt="2"/>
      <dgm:spPr/>
    </dgm:pt>
    <dgm:pt modelId="{891D49BD-47AA-4A0D-B437-21FAF7CBD470}" type="pres">
      <dgm:prSet presAssocID="{8990674E-F57C-436E-8B72-EEE71D28ED3E}" presName="connectorText" presStyleLbl="sibTrans2D1" presStyleIdx="1" presStyleCnt="2"/>
      <dgm:spPr/>
    </dgm:pt>
    <dgm:pt modelId="{4FF0F0EB-CFBA-4181-8C33-F033B8A137FD}" type="pres">
      <dgm:prSet presAssocID="{ECCCC756-2621-4B3D-B819-5950983DCEEF}" presName="node" presStyleLbl="node1" presStyleIdx="2" presStyleCnt="3">
        <dgm:presLayoutVars>
          <dgm:bulletEnabled val="1"/>
        </dgm:presLayoutVars>
      </dgm:prSet>
      <dgm:spPr/>
    </dgm:pt>
  </dgm:ptLst>
  <dgm:cxnLst>
    <dgm:cxn modelId="{ED754401-0101-487D-81A3-AB2D277A8962}" type="presOf" srcId="{2392CB39-F7A3-4C18-B8FD-751DA140E438}" destId="{6E176338-FA11-4294-AB96-0F33EB03EC77}" srcOrd="0" destOrd="0" presId="urn:microsoft.com/office/officeart/2005/8/layout/process1"/>
    <dgm:cxn modelId="{6C0D6D17-30EB-45A2-950F-30AD9F846935}" type="presOf" srcId="{893A8BCC-7B44-4D99-903F-D56C202F45EE}" destId="{BE484ACC-1173-4901-A215-7E5E8D137028}" srcOrd="1" destOrd="0" presId="urn:microsoft.com/office/officeart/2005/8/layout/process1"/>
    <dgm:cxn modelId="{B250B020-051D-4CD0-8BD3-644C1CA279BB}" srcId="{13BC89F5-365B-4649-9CD2-6C6E68436258}" destId="{733B23E5-68FD-41D8-85FA-01C867DC3C96}" srcOrd="1" destOrd="0" parTransId="{ADEBFFA9-9C5E-4FB4-BBB3-46D348EE76F9}" sibTransId="{8990674E-F57C-436E-8B72-EEE71D28ED3E}"/>
    <dgm:cxn modelId="{9337EA3B-3014-41CD-A986-D78700D4D75B}" type="presOf" srcId="{ECCCC756-2621-4B3D-B819-5950983DCEEF}" destId="{4FF0F0EB-CFBA-4181-8C33-F033B8A137FD}" srcOrd="0" destOrd="0" presId="urn:microsoft.com/office/officeart/2005/8/layout/process1"/>
    <dgm:cxn modelId="{AE5AF759-E171-439C-A542-5D2EA5A8511D}" type="presOf" srcId="{13BC89F5-365B-4649-9CD2-6C6E68436258}" destId="{F1B6BCFB-8E22-48B9-A598-A19915FDB794}" srcOrd="0" destOrd="0" presId="urn:microsoft.com/office/officeart/2005/8/layout/process1"/>
    <dgm:cxn modelId="{32E69A87-176D-4BA2-B907-50953C771670}" type="presOf" srcId="{8990674E-F57C-436E-8B72-EEE71D28ED3E}" destId="{891D49BD-47AA-4A0D-B437-21FAF7CBD470}" srcOrd="1" destOrd="0" presId="urn:microsoft.com/office/officeart/2005/8/layout/process1"/>
    <dgm:cxn modelId="{F51D2F8C-27A3-4CE7-A137-BFB83E033F3E}" srcId="{13BC89F5-365B-4649-9CD2-6C6E68436258}" destId="{ECCCC756-2621-4B3D-B819-5950983DCEEF}" srcOrd="2" destOrd="0" parTransId="{569A9202-6807-409C-8A77-080A95608508}" sibTransId="{F04FED90-1CDE-4C72-A1D4-5128B0D77109}"/>
    <dgm:cxn modelId="{CA8747AF-490E-4EC4-93BC-02313FC77719}" type="presOf" srcId="{8990674E-F57C-436E-8B72-EEE71D28ED3E}" destId="{6F759969-DBCE-4D60-8AE6-EAF2D58C8D65}" srcOrd="0" destOrd="0" presId="urn:microsoft.com/office/officeart/2005/8/layout/process1"/>
    <dgm:cxn modelId="{9FFD0BC7-3676-4F97-85EF-D34EDA23323B}" srcId="{13BC89F5-365B-4649-9CD2-6C6E68436258}" destId="{2392CB39-F7A3-4C18-B8FD-751DA140E438}" srcOrd="0" destOrd="0" parTransId="{A19D8320-7B6D-4D63-BC13-D2C69F40E901}" sibTransId="{893A8BCC-7B44-4D99-903F-D56C202F45EE}"/>
    <dgm:cxn modelId="{3FF68DD8-961B-480F-80BA-E9BE39C5D3E1}" type="presOf" srcId="{733B23E5-68FD-41D8-85FA-01C867DC3C96}" destId="{657CDD69-1CFE-47D4-8233-D71751FA410A}" srcOrd="0" destOrd="0" presId="urn:microsoft.com/office/officeart/2005/8/layout/process1"/>
    <dgm:cxn modelId="{91A475E8-35F2-4083-BEB9-E31095C9E7E8}" type="presOf" srcId="{893A8BCC-7B44-4D99-903F-D56C202F45EE}" destId="{87EA69C8-AF9C-46A6-8FAF-1F321901BEA6}" srcOrd="0" destOrd="0" presId="urn:microsoft.com/office/officeart/2005/8/layout/process1"/>
    <dgm:cxn modelId="{78606F40-0E63-40BF-9BAE-DBA63C2C8171}" type="presParOf" srcId="{F1B6BCFB-8E22-48B9-A598-A19915FDB794}" destId="{6E176338-FA11-4294-AB96-0F33EB03EC77}" srcOrd="0" destOrd="0" presId="urn:microsoft.com/office/officeart/2005/8/layout/process1"/>
    <dgm:cxn modelId="{25AB1C67-B071-422F-8A8A-39F3E379AD7E}" type="presParOf" srcId="{F1B6BCFB-8E22-48B9-A598-A19915FDB794}" destId="{87EA69C8-AF9C-46A6-8FAF-1F321901BEA6}" srcOrd="1" destOrd="0" presId="urn:microsoft.com/office/officeart/2005/8/layout/process1"/>
    <dgm:cxn modelId="{54A516CD-5B48-4420-B51F-BE65A18E63BC}" type="presParOf" srcId="{87EA69C8-AF9C-46A6-8FAF-1F321901BEA6}" destId="{BE484ACC-1173-4901-A215-7E5E8D137028}" srcOrd="0" destOrd="0" presId="urn:microsoft.com/office/officeart/2005/8/layout/process1"/>
    <dgm:cxn modelId="{CF84900C-212B-40BB-90E6-3A6850254E47}" type="presParOf" srcId="{F1B6BCFB-8E22-48B9-A598-A19915FDB794}" destId="{657CDD69-1CFE-47D4-8233-D71751FA410A}" srcOrd="2" destOrd="0" presId="urn:microsoft.com/office/officeart/2005/8/layout/process1"/>
    <dgm:cxn modelId="{68922D50-6B12-4034-B817-AE52EB8CC3C5}" type="presParOf" srcId="{F1B6BCFB-8E22-48B9-A598-A19915FDB794}" destId="{6F759969-DBCE-4D60-8AE6-EAF2D58C8D65}" srcOrd="3" destOrd="0" presId="urn:microsoft.com/office/officeart/2005/8/layout/process1"/>
    <dgm:cxn modelId="{085F03C8-1101-4AB8-B3A7-686D2E782DA9}" type="presParOf" srcId="{6F759969-DBCE-4D60-8AE6-EAF2D58C8D65}" destId="{891D49BD-47AA-4A0D-B437-21FAF7CBD470}" srcOrd="0" destOrd="0" presId="urn:microsoft.com/office/officeart/2005/8/layout/process1"/>
    <dgm:cxn modelId="{296F147D-0C4A-4F3F-968D-29DDB21D609C}" type="presParOf" srcId="{F1B6BCFB-8E22-48B9-A598-A19915FDB794}" destId="{4FF0F0EB-CFBA-4181-8C33-F033B8A137FD}"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D00D79-864A-431B-97B9-3DAAF04CBA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LID4096"/>
        </a:p>
      </dgm:t>
    </dgm:pt>
    <dgm:pt modelId="{9067FB17-A89E-410F-8B6F-CAFF3621D1AD}">
      <dgm:prSet/>
      <dgm:spPr/>
      <dgm:t>
        <a:bodyPr/>
        <a:lstStyle/>
        <a:p>
          <a:r>
            <a:rPr lang="en-US" b="1" dirty="0">
              <a:latin typeface="Arial" pitchFamily="34" charset="0"/>
              <a:ea typeface="Arial" pitchFamily="34" charset="-122"/>
              <a:cs typeface="Arial" pitchFamily="34" charset="-120"/>
            </a:rPr>
            <a:t>ARI application domain
</a:t>
          </a:r>
          <a:r>
            <a:rPr lang="en-US" dirty="0">
              <a:latin typeface="Arial" pitchFamily="34" charset="0"/>
              <a:ea typeface="Arial" pitchFamily="34" charset="-122"/>
              <a:cs typeface="Arial" pitchFamily="34" charset="-120"/>
            </a:rPr>
            <a:t>Large cast iron parts: brake calipers, knuckles, engine handles, and similar components</a:t>
          </a:r>
          <a:endParaRPr lang="LID4096" dirty="0"/>
        </a:p>
      </dgm:t>
    </dgm:pt>
    <dgm:pt modelId="{A16F567A-858C-4D3B-AB1C-480487E6A21C}" type="parTrans" cxnId="{F9F16C15-A539-4C2C-BDCC-C56B1D2711B4}">
      <dgm:prSet/>
      <dgm:spPr/>
      <dgm:t>
        <a:bodyPr/>
        <a:lstStyle/>
        <a:p>
          <a:endParaRPr lang="LID4096"/>
        </a:p>
      </dgm:t>
    </dgm:pt>
    <dgm:pt modelId="{528564CA-250C-48BF-BDD1-DD15C7B0D9A5}" type="sibTrans" cxnId="{F9F16C15-A539-4C2C-BDCC-C56B1D2711B4}">
      <dgm:prSet/>
      <dgm:spPr/>
      <dgm:t>
        <a:bodyPr/>
        <a:lstStyle/>
        <a:p>
          <a:endParaRPr lang="LID4096"/>
        </a:p>
      </dgm:t>
    </dgm:pt>
    <dgm:pt modelId="{64CB2DEA-0883-41B1-9B8B-F9CDC4AA84A0}">
      <dgm:prSet/>
      <dgm:spPr/>
      <dgm:t>
        <a:bodyPr/>
        <a:lstStyle/>
        <a:p>
          <a:pPr>
            <a:buNone/>
          </a:pPr>
          <a:r>
            <a:rPr lang="en-US" b="1" dirty="0">
              <a:latin typeface="Arial" pitchFamily="34" charset="0"/>
              <a:ea typeface="Arial" pitchFamily="34" charset="-122"/>
              <a:cs typeface="Arial" pitchFamily="34" charset="-120"/>
            </a:rPr>
            <a:t>Detected responses
</a:t>
          </a:r>
          <a:r>
            <a:rPr lang="en-US" dirty="0">
              <a:latin typeface="Arial" pitchFamily="34" charset="0"/>
              <a:ea typeface="Arial" pitchFamily="34" charset="-122"/>
              <a:cs typeface="Arial" pitchFamily="34" charset="-120"/>
            </a:rPr>
            <a:t>Changes related to low nodularity, cold shut, shrinkage, cracks, and geometry deviation</a:t>
          </a:r>
          <a:endParaRPr lang="LID4096" dirty="0"/>
        </a:p>
      </dgm:t>
    </dgm:pt>
    <dgm:pt modelId="{29EFFC40-65FD-4AB4-8E17-89F61FE88AD8}" type="parTrans" cxnId="{4FFBA6B5-BA1A-4396-97CC-9F207F17059E}">
      <dgm:prSet/>
      <dgm:spPr/>
      <dgm:t>
        <a:bodyPr/>
        <a:lstStyle/>
        <a:p>
          <a:endParaRPr lang="LID4096"/>
        </a:p>
      </dgm:t>
    </dgm:pt>
    <dgm:pt modelId="{2F2F3263-2F3B-4143-A115-C8E093CBD7CA}" type="sibTrans" cxnId="{4FFBA6B5-BA1A-4396-97CC-9F207F17059E}">
      <dgm:prSet/>
      <dgm:spPr/>
      <dgm:t>
        <a:bodyPr/>
        <a:lstStyle/>
        <a:p>
          <a:endParaRPr lang="LID4096"/>
        </a:p>
      </dgm:t>
    </dgm:pt>
    <dgm:pt modelId="{55B7E627-1CE7-434D-9605-D0B7230979F0}" type="pres">
      <dgm:prSet presAssocID="{EBD00D79-864A-431B-97B9-3DAAF04CBA67}" presName="diagram" presStyleCnt="0">
        <dgm:presLayoutVars>
          <dgm:dir/>
          <dgm:resizeHandles val="exact"/>
        </dgm:presLayoutVars>
      </dgm:prSet>
      <dgm:spPr/>
    </dgm:pt>
    <dgm:pt modelId="{98AECA00-7F93-4A84-B420-80639056C29D}" type="pres">
      <dgm:prSet presAssocID="{9067FB17-A89E-410F-8B6F-CAFF3621D1AD}" presName="node" presStyleLbl="node1" presStyleIdx="0" presStyleCnt="2">
        <dgm:presLayoutVars>
          <dgm:bulletEnabled val="1"/>
        </dgm:presLayoutVars>
      </dgm:prSet>
      <dgm:spPr/>
    </dgm:pt>
    <dgm:pt modelId="{A4A42FD2-9505-4935-A221-374971EFCD5F}" type="pres">
      <dgm:prSet presAssocID="{528564CA-250C-48BF-BDD1-DD15C7B0D9A5}" presName="sibTrans" presStyleCnt="0"/>
      <dgm:spPr/>
    </dgm:pt>
    <dgm:pt modelId="{490303C8-8835-4664-996B-F8A8E1FDA664}" type="pres">
      <dgm:prSet presAssocID="{64CB2DEA-0883-41B1-9B8B-F9CDC4AA84A0}" presName="node" presStyleLbl="node1" presStyleIdx="1" presStyleCnt="2">
        <dgm:presLayoutVars>
          <dgm:bulletEnabled val="1"/>
        </dgm:presLayoutVars>
      </dgm:prSet>
      <dgm:spPr/>
    </dgm:pt>
  </dgm:ptLst>
  <dgm:cxnLst>
    <dgm:cxn modelId="{F9F16C15-A539-4C2C-BDCC-C56B1D2711B4}" srcId="{EBD00D79-864A-431B-97B9-3DAAF04CBA67}" destId="{9067FB17-A89E-410F-8B6F-CAFF3621D1AD}" srcOrd="0" destOrd="0" parTransId="{A16F567A-858C-4D3B-AB1C-480487E6A21C}" sibTransId="{528564CA-250C-48BF-BDD1-DD15C7B0D9A5}"/>
    <dgm:cxn modelId="{E7C4022B-83A9-4549-BE2F-F0AEF2C907CB}" type="presOf" srcId="{EBD00D79-864A-431B-97B9-3DAAF04CBA67}" destId="{55B7E627-1CE7-434D-9605-D0B7230979F0}" srcOrd="0" destOrd="0" presId="urn:microsoft.com/office/officeart/2005/8/layout/default"/>
    <dgm:cxn modelId="{D02E9830-F6FB-4BA6-B7B0-941BE88E37CB}" type="presOf" srcId="{9067FB17-A89E-410F-8B6F-CAFF3621D1AD}" destId="{98AECA00-7F93-4A84-B420-80639056C29D}" srcOrd="0" destOrd="0" presId="urn:microsoft.com/office/officeart/2005/8/layout/default"/>
    <dgm:cxn modelId="{4FFBA6B5-BA1A-4396-97CC-9F207F17059E}" srcId="{EBD00D79-864A-431B-97B9-3DAAF04CBA67}" destId="{64CB2DEA-0883-41B1-9B8B-F9CDC4AA84A0}" srcOrd="1" destOrd="0" parTransId="{29EFFC40-65FD-4AB4-8E17-89F61FE88AD8}" sibTransId="{2F2F3263-2F3B-4143-A115-C8E093CBD7CA}"/>
    <dgm:cxn modelId="{2BA45CDD-7A96-4C6A-A976-EAA328F6C9A7}" type="presOf" srcId="{64CB2DEA-0883-41B1-9B8B-F9CDC4AA84A0}" destId="{490303C8-8835-4664-996B-F8A8E1FDA664}" srcOrd="0" destOrd="0" presId="urn:microsoft.com/office/officeart/2005/8/layout/default"/>
    <dgm:cxn modelId="{907C556C-8EDF-47E2-B3F7-52DDE42B2130}" type="presParOf" srcId="{55B7E627-1CE7-434D-9605-D0B7230979F0}" destId="{98AECA00-7F93-4A84-B420-80639056C29D}" srcOrd="0" destOrd="0" presId="urn:microsoft.com/office/officeart/2005/8/layout/default"/>
    <dgm:cxn modelId="{1C6C7C79-0A84-47B4-AA8C-B2A9803BCDA6}" type="presParOf" srcId="{55B7E627-1CE7-434D-9605-D0B7230979F0}" destId="{A4A42FD2-9505-4935-A221-374971EFCD5F}" srcOrd="1" destOrd="0" presId="urn:microsoft.com/office/officeart/2005/8/layout/default"/>
    <dgm:cxn modelId="{FE6EB62D-B253-4587-ABFB-BA53493BBB3B}" type="presParOf" srcId="{55B7E627-1CE7-434D-9605-D0B7230979F0}" destId="{490303C8-8835-4664-996B-F8A8E1FDA664}"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AAA79-4419-469F-B12E-349F107736DA}"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lang="LID4096"/>
        </a:p>
      </dgm:t>
    </dgm:pt>
    <dgm:pt modelId="{E1EC6434-08E0-41D4-BBE4-B26A7D462166}">
      <dgm:prSet phldrT="[Text]" phldr="0"/>
      <dgm:spPr/>
      <dgm:t>
        <a:bodyPr/>
        <a:lstStyle/>
        <a:p>
          <a:r>
            <a:rPr lang="en-US" dirty="0"/>
            <a:t>Excitation</a:t>
          </a:r>
          <a:endParaRPr lang="LID4096" dirty="0"/>
        </a:p>
      </dgm:t>
    </dgm:pt>
    <dgm:pt modelId="{289F2186-0B1B-4EF9-B67A-228F24F0ACE5}" type="parTrans" cxnId="{A107E691-F401-4106-9ACA-8A0EFDA3BE13}">
      <dgm:prSet/>
      <dgm:spPr/>
      <dgm:t>
        <a:bodyPr/>
        <a:lstStyle/>
        <a:p>
          <a:endParaRPr lang="LID4096"/>
        </a:p>
      </dgm:t>
    </dgm:pt>
    <dgm:pt modelId="{74CC5D19-FBEC-4A7B-9649-919293F99FFF}" type="sibTrans" cxnId="{A107E691-F401-4106-9ACA-8A0EFDA3BE13}">
      <dgm:prSet/>
      <dgm:spPr/>
      <dgm:t>
        <a:bodyPr/>
        <a:lstStyle/>
        <a:p>
          <a:endParaRPr lang="LID4096"/>
        </a:p>
      </dgm:t>
    </dgm:pt>
    <dgm:pt modelId="{48BC65E0-C728-454D-9770-F50AB4AEB1EE}">
      <dgm:prSet phldrT="[Text]" phldr="0"/>
      <dgm:spPr/>
      <dgm:t>
        <a:bodyPr/>
        <a:lstStyle/>
        <a:p>
          <a:r>
            <a:rPr lang="en-US" dirty="0"/>
            <a:t>Response</a:t>
          </a:r>
          <a:endParaRPr lang="LID4096" dirty="0"/>
        </a:p>
      </dgm:t>
    </dgm:pt>
    <dgm:pt modelId="{DA2B838D-A20E-43E7-B67A-DC9565D9FF25}" type="parTrans" cxnId="{92076C16-BADB-46E6-93E5-5A27EC9A9B6E}">
      <dgm:prSet/>
      <dgm:spPr/>
      <dgm:t>
        <a:bodyPr/>
        <a:lstStyle/>
        <a:p>
          <a:endParaRPr lang="LID4096"/>
        </a:p>
      </dgm:t>
    </dgm:pt>
    <dgm:pt modelId="{AC419EBD-E40B-4064-B374-DAC7A7974CC0}" type="sibTrans" cxnId="{92076C16-BADB-46E6-93E5-5A27EC9A9B6E}">
      <dgm:prSet/>
      <dgm:spPr/>
      <dgm:t>
        <a:bodyPr/>
        <a:lstStyle/>
        <a:p>
          <a:endParaRPr lang="LID4096"/>
        </a:p>
      </dgm:t>
    </dgm:pt>
    <dgm:pt modelId="{88A7BB20-D968-487A-9C5A-36A8A0CA0DF6}">
      <dgm:prSet phldrT="[Text]" phldr="0"/>
      <dgm:spPr/>
      <dgm:t>
        <a:bodyPr/>
        <a:lstStyle/>
        <a:p>
          <a:r>
            <a:rPr lang="en-US" dirty="0"/>
            <a:t>Transfer function</a:t>
          </a:r>
          <a:endParaRPr lang="LID4096" dirty="0"/>
        </a:p>
      </dgm:t>
    </dgm:pt>
    <dgm:pt modelId="{3A0A420C-9165-48C1-822F-5AC15A22C3F4}" type="parTrans" cxnId="{D99DFBC0-36D7-49C6-851C-EB434F011698}">
      <dgm:prSet/>
      <dgm:spPr/>
      <dgm:t>
        <a:bodyPr/>
        <a:lstStyle/>
        <a:p>
          <a:endParaRPr lang="LID4096"/>
        </a:p>
      </dgm:t>
    </dgm:pt>
    <dgm:pt modelId="{2E078996-10CA-475E-8064-D6A4C3FF2B86}" type="sibTrans" cxnId="{D99DFBC0-36D7-49C6-851C-EB434F011698}">
      <dgm:prSet/>
      <dgm:spPr/>
      <dgm:t>
        <a:bodyPr/>
        <a:lstStyle/>
        <a:p>
          <a:endParaRPr lang="LID4096"/>
        </a:p>
      </dgm:t>
    </dgm:pt>
    <dgm:pt modelId="{A81D8B23-A4E1-4825-9D05-06651A2CDB34}">
      <dgm:prSet phldrT="[Text]" phldr="0"/>
      <dgm:spPr/>
      <dgm:t>
        <a:bodyPr/>
        <a:lstStyle/>
        <a:p>
          <a:r>
            <a:rPr lang="en-US" dirty="0"/>
            <a:t>Mode fitting</a:t>
          </a:r>
          <a:endParaRPr lang="LID4096" dirty="0"/>
        </a:p>
      </dgm:t>
    </dgm:pt>
    <dgm:pt modelId="{16350DE1-DAC0-434F-ADAA-F94B008B5544}" type="parTrans" cxnId="{59237B6E-9A3D-4950-A9DC-261262DDC064}">
      <dgm:prSet/>
      <dgm:spPr/>
      <dgm:t>
        <a:bodyPr/>
        <a:lstStyle/>
        <a:p>
          <a:endParaRPr lang="LID4096"/>
        </a:p>
      </dgm:t>
    </dgm:pt>
    <dgm:pt modelId="{203B9B42-1B68-4CCD-A7E1-0E2A5161549D}" type="sibTrans" cxnId="{59237B6E-9A3D-4950-A9DC-261262DDC064}">
      <dgm:prSet/>
      <dgm:spPr/>
      <dgm:t>
        <a:bodyPr/>
        <a:lstStyle/>
        <a:p>
          <a:endParaRPr lang="LID4096"/>
        </a:p>
      </dgm:t>
    </dgm:pt>
    <dgm:pt modelId="{D1A58D86-E70E-4551-A1BD-89B6F60B39AE}">
      <dgm:prSet phldrT="[Text]" phldr="0"/>
      <dgm:spPr/>
      <dgm:t>
        <a:bodyPr/>
        <a:lstStyle/>
        <a:p>
          <a:r>
            <a:rPr lang="en-US"/>
            <a:t>Mode labelling</a:t>
          </a:r>
          <a:endParaRPr lang="LID4096" dirty="0"/>
        </a:p>
      </dgm:t>
    </dgm:pt>
    <dgm:pt modelId="{D0E1AF5C-16C2-4D68-A54B-94487AD710EC}" type="parTrans" cxnId="{502F5800-F5BB-421D-B59C-D797F6D7C75C}">
      <dgm:prSet/>
      <dgm:spPr/>
      <dgm:t>
        <a:bodyPr/>
        <a:lstStyle/>
        <a:p>
          <a:endParaRPr lang="LID4096"/>
        </a:p>
      </dgm:t>
    </dgm:pt>
    <dgm:pt modelId="{9A952969-A0E6-4CBA-8D45-9B781009E488}" type="sibTrans" cxnId="{502F5800-F5BB-421D-B59C-D797F6D7C75C}">
      <dgm:prSet/>
      <dgm:spPr/>
      <dgm:t>
        <a:bodyPr/>
        <a:lstStyle/>
        <a:p>
          <a:endParaRPr lang="LID4096"/>
        </a:p>
      </dgm:t>
    </dgm:pt>
    <dgm:pt modelId="{E479B5F7-830A-4C6C-A3AD-06DBA553187F}">
      <dgm:prSet phldrT="[Text]" phldr="0"/>
      <dgm:spPr/>
      <dgm:t>
        <a:bodyPr/>
        <a:lstStyle/>
        <a:p>
          <a:r>
            <a:rPr lang="en-US" dirty="0"/>
            <a:t>Features</a:t>
          </a:r>
          <a:endParaRPr lang="LID4096" dirty="0"/>
        </a:p>
      </dgm:t>
    </dgm:pt>
    <dgm:pt modelId="{519FADE7-78BB-48F9-A0CA-A2C28EA47157}" type="parTrans" cxnId="{23972ADB-799E-4D87-A316-640C49CC28CD}">
      <dgm:prSet/>
      <dgm:spPr/>
      <dgm:t>
        <a:bodyPr/>
        <a:lstStyle/>
        <a:p>
          <a:endParaRPr lang="LID4096"/>
        </a:p>
      </dgm:t>
    </dgm:pt>
    <dgm:pt modelId="{706450BC-5FD0-42D4-9163-119F2057219F}" type="sibTrans" cxnId="{23972ADB-799E-4D87-A316-640C49CC28CD}">
      <dgm:prSet/>
      <dgm:spPr/>
      <dgm:t>
        <a:bodyPr/>
        <a:lstStyle/>
        <a:p>
          <a:endParaRPr lang="LID4096"/>
        </a:p>
      </dgm:t>
    </dgm:pt>
    <dgm:pt modelId="{7AB96FA8-07EB-4164-80E8-D89EBBB666B0}">
      <dgm:prSet phldrT="[Text]" phldr="0"/>
      <dgm:spPr/>
      <dgm:t>
        <a:bodyPr/>
        <a:lstStyle/>
        <a:p>
          <a:r>
            <a:rPr lang="en-US" dirty="0"/>
            <a:t>Decision</a:t>
          </a:r>
          <a:endParaRPr lang="LID4096" dirty="0"/>
        </a:p>
      </dgm:t>
    </dgm:pt>
    <dgm:pt modelId="{759BEE64-C64A-47E3-81D5-BC6F8B26CBB9}" type="parTrans" cxnId="{C20E7EC0-017A-4F31-8BB5-203B69FE84C9}">
      <dgm:prSet/>
      <dgm:spPr/>
      <dgm:t>
        <a:bodyPr/>
        <a:lstStyle/>
        <a:p>
          <a:endParaRPr lang="LID4096"/>
        </a:p>
      </dgm:t>
    </dgm:pt>
    <dgm:pt modelId="{2B02361F-2229-4A0C-BA3E-E2F52948EAD7}" type="sibTrans" cxnId="{C20E7EC0-017A-4F31-8BB5-203B69FE84C9}">
      <dgm:prSet/>
      <dgm:spPr/>
      <dgm:t>
        <a:bodyPr/>
        <a:lstStyle/>
        <a:p>
          <a:endParaRPr lang="LID4096"/>
        </a:p>
      </dgm:t>
    </dgm:pt>
    <dgm:pt modelId="{A52AD102-92A0-4376-BC66-6DAA197AFAC1}" type="pres">
      <dgm:prSet presAssocID="{E0BAAA79-4419-469F-B12E-349F107736DA}" presName="Name0" presStyleCnt="0">
        <dgm:presLayoutVars>
          <dgm:dir/>
          <dgm:resizeHandles val="exact"/>
        </dgm:presLayoutVars>
      </dgm:prSet>
      <dgm:spPr/>
    </dgm:pt>
    <dgm:pt modelId="{DE3E75FD-35E4-4A73-8FC8-D163D355C222}" type="pres">
      <dgm:prSet presAssocID="{E1EC6434-08E0-41D4-BBE4-B26A7D462166}" presName="node" presStyleLbl="node1" presStyleIdx="0" presStyleCnt="7">
        <dgm:presLayoutVars>
          <dgm:bulletEnabled val="1"/>
        </dgm:presLayoutVars>
      </dgm:prSet>
      <dgm:spPr/>
    </dgm:pt>
    <dgm:pt modelId="{B7BDD859-8528-48AD-9AE6-C1C96DEDBE66}" type="pres">
      <dgm:prSet presAssocID="{74CC5D19-FBEC-4A7B-9649-919293F99FFF}" presName="sibTrans" presStyleLbl="sibTrans2D1" presStyleIdx="0" presStyleCnt="6"/>
      <dgm:spPr/>
    </dgm:pt>
    <dgm:pt modelId="{88FE35C9-3078-4EDD-AF21-C4267432B08D}" type="pres">
      <dgm:prSet presAssocID="{74CC5D19-FBEC-4A7B-9649-919293F99FFF}" presName="connectorText" presStyleLbl="sibTrans2D1" presStyleIdx="0" presStyleCnt="6"/>
      <dgm:spPr/>
    </dgm:pt>
    <dgm:pt modelId="{96948F2D-3F08-4503-80D9-6636C2D4E5B3}" type="pres">
      <dgm:prSet presAssocID="{48BC65E0-C728-454D-9770-F50AB4AEB1EE}" presName="node" presStyleLbl="node1" presStyleIdx="1" presStyleCnt="7">
        <dgm:presLayoutVars>
          <dgm:bulletEnabled val="1"/>
        </dgm:presLayoutVars>
      </dgm:prSet>
      <dgm:spPr/>
    </dgm:pt>
    <dgm:pt modelId="{FC07AC9D-7EBF-4C59-9476-64E7B365A36A}" type="pres">
      <dgm:prSet presAssocID="{AC419EBD-E40B-4064-B374-DAC7A7974CC0}" presName="sibTrans" presStyleLbl="sibTrans2D1" presStyleIdx="1" presStyleCnt="6"/>
      <dgm:spPr/>
    </dgm:pt>
    <dgm:pt modelId="{543E880C-4366-4003-B247-1CBF12A30885}" type="pres">
      <dgm:prSet presAssocID="{AC419EBD-E40B-4064-B374-DAC7A7974CC0}" presName="connectorText" presStyleLbl="sibTrans2D1" presStyleIdx="1" presStyleCnt="6"/>
      <dgm:spPr/>
    </dgm:pt>
    <dgm:pt modelId="{77E577B7-31F6-47F7-AC84-ACA8CDE5D418}" type="pres">
      <dgm:prSet presAssocID="{88A7BB20-D968-487A-9C5A-36A8A0CA0DF6}" presName="node" presStyleLbl="node1" presStyleIdx="2" presStyleCnt="7">
        <dgm:presLayoutVars>
          <dgm:bulletEnabled val="1"/>
        </dgm:presLayoutVars>
      </dgm:prSet>
      <dgm:spPr/>
    </dgm:pt>
    <dgm:pt modelId="{9E0CEF60-68E9-4842-AA5F-2545D4EC6C83}" type="pres">
      <dgm:prSet presAssocID="{2E078996-10CA-475E-8064-D6A4C3FF2B86}" presName="sibTrans" presStyleLbl="sibTrans2D1" presStyleIdx="2" presStyleCnt="6"/>
      <dgm:spPr/>
    </dgm:pt>
    <dgm:pt modelId="{6A1D50A2-B599-4DAC-9B07-71F7C8A496D4}" type="pres">
      <dgm:prSet presAssocID="{2E078996-10CA-475E-8064-D6A4C3FF2B86}" presName="connectorText" presStyleLbl="sibTrans2D1" presStyleIdx="2" presStyleCnt="6"/>
      <dgm:spPr/>
    </dgm:pt>
    <dgm:pt modelId="{1B5A3143-553D-40E9-9CC1-0B9EDA68E9B5}" type="pres">
      <dgm:prSet presAssocID="{A81D8B23-A4E1-4825-9D05-06651A2CDB34}" presName="node" presStyleLbl="node1" presStyleIdx="3" presStyleCnt="7">
        <dgm:presLayoutVars>
          <dgm:bulletEnabled val="1"/>
        </dgm:presLayoutVars>
      </dgm:prSet>
      <dgm:spPr/>
    </dgm:pt>
    <dgm:pt modelId="{D99E013C-A948-4792-B5C6-6C20B93A5DDA}" type="pres">
      <dgm:prSet presAssocID="{203B9B42-1B68-4CCD-A7E1-0E2A5161549D}" presName="sibTrans" presStyleLbl="sibTrans2D1" presStyleIdx="3" presStyleCnt="6"/>
      <dgm:spPr/>
    </dgm:pt>
    <dgm:pt modelId="{56722829-12EE-414C-8BD4-0BA14D9E24C4}" type="pres">
      <dgm:prSet presAssocID="{203B9B42-1B68-4CCD-A7E1-0E2A5161549D}" presName="connectorText" presStyleLbl="sibTrans2D1" presStyleIdx="3" presStyleCnt="6"/>
      <dgm:spPr/>
    </dgm:pt>
    <dgm:pt modelId="{24037BED-D253-48A8-8D83-00B91E91B300}" type="pres">
      <dgm:prSet presAssocID="{D1A58D86-E70E-4551-A1BD-89B6F60B39AE}" presName="node" presStyleLbl="node1" presStyleIdx="4" presStyleCnt="7">
        <dgm:presLayoutVars>
          <dgm:bulletEnabled val="1"/>
        </dgm:presLayoutVars>
      </dgm:prSet>
      <dgm:spPr/>
    </dgm:pt>
    <dgm:pt modelId="{E94FF90B-AFFC-436B-B0A1-61C7EE698D1C}" type="pres">
      <dgm:prSet presAssocID="{9A952969-A0E6-4CBA-8D45-9B781009E488}" presName="sibTrans" presStyleLbl="sibTrans2D1" presStyleIdx="4" presStyleCnt="6"/>
      <dgm:spPr/>
    </dgm:pt>
    <dgm:pt modelId="{75F9CCDF-9612-4DC4-99A8-3BAA749AEA2D}" type="pres">
      <dgm:prSet presAssocID="{9A952969-A0E6-4CBA-8D45-9B781009E488}" presName="connectorText" presStyleLbl="sibTrans2D1" presStyleIdx="4" presStyleCnt="6"/>
      <dgm:spPr/>
    </dgm:pt>
    <dgm:pt modelId="{F85F4C2C-4C7A-4B7B-9A41-EE960DF5E141}" type="pres">
      <dgm:prSet presAssocID="{E479B5F7-830A-4C6C-A3AD-06DBA553187F}" presName="node" presStyleLbl="node1" presStyleIdx="5" presStyleCnt="7">
        <dgm:presLayoutVars>
          <dgm:bulletEnabled val="1"/>
        </dgm:presLayoutVars>
      </dgm:prSet>
      <dgm:spPr/>
    </dgm:pt>
    <dgm:pt modelId="{04A3BC37-5044-42F8-8EAA-756E2C29468E}" type="pres">
      <dgm:prSet presAssocID="{706450BC-5FD0-42D4-9163-119F2057219F}" presName="sibTrans" presStyleLbl="sibTrans2D1" presStyleIdx="5" presStyleCnt="6"/>
      <dgm:spPr/>
    </dgm:pt>
    <dgm:pt modelId="{A724829B-D845-4FF2-9359-743F7B8F717F}" type="pres">
      <dgm:prSet presAssocID="{706450BC-5FD0-42D4-9163-119F2057219F}" presName="connectorText" presStyleLbl="sibTrans2D1" presStyleIdx="5" presStyleCnt="6"/>
      <dgm:spPr/>
    </dgm:pt>
    <dgm:pt modelId="{E0586AD4-DA41-4B25-9694-E75F70609ABA}" type="pres">
      <dgm:prSet presAssocID="{7AB96FA8-07EB-4164-80E8-D89EBBB666B0}" presName="node" presStyleLbl="node1" presStyleIdx="6" presStyleCnt="7">
        <dgm:presLayoutVars>
          <dgm:bulletEnabled val="1"/>
        </dgm:presLayoutVars>
      </dgm:prSet>
      <dgm:spPr/>
    </dgm:pt>
  </dgm:ptLst>
  <dgm:cxnLst>
    <dgm:cxn modelId="{502F5800-F5BB-421D-B59C-D797F6D7C75C}" srcId="{E0BAAA79-4419-469F-B12E-349F107736DA}" destId="{D1A58D86-E70E-4551-A1BD-89B6F60B39AE}" srcOrd="4" destOrd="0" parTransId="{D0E1AF5C-16C2-4D68-A54B-94487AD710EC}" sibTransId="{9A952969-A0E6-4CBA-8D45-9B781009E488}"/>
    <dgm:cxn modelId="{23F9B100-6DE5-49C7-B180-2B6589D608E0}" type="presOf" srcId="{706450BC-5FD0-42D4-9163-119F2057219F}" destId="{04A3BC37-5044-42F8-8EAA-756E2C29468E}" srcOrd="0" destOrd="0" presId="urn:microsoft.com/office/officeart/2005/8/layout/process1"/>
    <dgm:cxn modelId="{FC813214-512A-4550-B879-EC9773AA802F}" type="presOf" srcId="{88A7BB20-D968-487A-9C5A-36A8A0CA0DF6}" destId="{77E577B7-31F6-47F7-AC84-ACA8CDE5D418}" srcOrd="0" destOrd="0" presId="urn:microsoft.com/office/officeart/2005/8/layout/process1"/>
    <dgm:cxn modelId="{92076C16-BADB-46E6-93E5-5A27EC9A9B6E}" srcId="{E0BAAA79-4419-469F-B12E-349F107736DA}" destId="{48BC65E0-C728-454D-9770-F50AB4AEB1EE}" srcOrd="1" destOrd="0" parTransId="{DA2B838D-A20E-43E7-B67A-DC9565D9FF25}" sibTransId="{AC419EBD-E40B-4064-B374-DAC7A7974CC0}"/>
    <dgm:cxn modelId="{04D1A035-8265-4C89-AE64-DD1D4E2A7F00}" type="presOf" srcId="{74CC5D19-FBEC-4A7B-9649-919293F99FFF}" destId="{B7BDD859-8528-48AD-9AE6-C1C96DEDBE66}" srcOrd="0" destOrd="0" presId="urn:microsoft.com/office/officeart/2005/8/layout/process1"/>
    <dgm:cxn modelId="{279B4562-8286-4F08-8658-F26FE9E860EF}" type="presOf" srcId="{D1A58D86-E70E-4551-A1BD-89B6F60B39AE}" destId="{24037BED-D253-48A8-8D83-00B91E91B300}" srcOrd="0" destOrd="0" presId="urn:microsoft.com/office/officeart/2005/8/layout/process1"/>
    <dgm:cxn modelId="{15A4F668-31F2-430E-AF6C-7B96889DAF27}" type="presOf" srcId="{E0BAAA79-4419-469F-B12E-349F107736DA}" destId="{A52AD102-92A0-4376-BC66-6DAA197AFAC1}" srcOrd="0" destOrd="0" presId="urn:microsoft.com/office/officeart/2005/8/layout/process1"/>
    <dgm:cxn modelId="{59237B6E-9A3D-4950-A9DC-261262DDC064}" srcId="{E0BAAA79-4419-469F-B12E-349F107736DA}" destId="{A81D8B23-A4E1-4825-9D05-06651A2CDB34}" srcOrd="3" destOrd="0" parTransId="{16350DE1-DAC0-434F-ADAA-F94B008B5544}" sibTransId="{203B9B42-1B68-4CCD-A7E1-0E2A5161549D}"/>
    <dgm:cxn modelId="{306A417B-4868-4400-BE27-02123C97588F}" type="presOf" srcId="{AC419EBD-E40B-4064-B374-DAC7A7974CC0}" destId="{FC07AC9D-7EBF-4C59-9476-64E7B365A36A}" srcOrd="0" destOrd="0" presId="urn:microsoft.com/office/officeart/2005/8/layout/process1"/>
    <dgm:cxn modelId="{0154208C-A089-4268-B800-921C2EE356AE}" type="presOf" srcId="{2E078996-10CA-475E-8064-D6A4C3FF2B86}" destId="{6A1D50A2-B599-4DAC-9B07-71F7C8A496D4}" srcOrd="1" destOrd="0" presId="urn:microsoft.com/office/officeart/2005/8/layout/process1"/>
    <dgm:cxn modelId="{36436E90-40B4-43A6-9827-79441E7F8F0E}" type="presOf" srcId="{203B9B42-1B68-4CCD-A7E1-0E2A5161549D}" destId="{D99E013C-A948-4792-B5C6-6C20B93A5DDA}" srcOrd="0" destOrd="0" presId="urn:microsoft.com/office/officeart/2005/8/layout/process1"/>
    <dgm:cxn modelId="{A107E691-F401-4106-9ACA-8A0EFDA3BE13}" srcId="{E0BAAA79-4419-469F-B12E-349F107736DA}" destId="{E1EC6434-08E0-41D4-BBE4-B26A7D462166}" srcOrd="0" destOrd="0" parTransId="{289F2186-0B1B-4EF9-B67A-228F24F0ACE5}" sibTransId="{74CC5D19-FBEC-4A7B-9649-919293F99FFF}"/>
    <dgm:cxn modelId="{43C066A8-46F3-46AD-A586-7FA657341D8B}" type="presOf" srcId="{E479B5F7-830A-4C6C-A3AD-06DBA553187F}" destId="{F85F4C2C-4C7A-4B7B-9A41-EE960DF5E141}" srcOrd="0" destOrd="0" presId="urn:microsoft.com/office/officeart/2005/8/layout/process1"/>
    <dgm:cxn modelId="{9DA796AB-FC30-43C3-A74C-B3E49A34B02A}" type="presOf" srcId="{48BC65E0-C728-454D-9770-F50AB4AEB1EE}" destId="{96948F2D-3F08-4503-80D9-6636C2D4E5B3}" srcOrd="0" destOrd="0" presId="urn:microsoft.com/office/officeart/2005/8/layout/process1"/>
    <dgm:cxn modelId="{C3E100B4-D0E6-4DA1-BCD3-31EC571626AC}" type="presOf" srcId="{74CC5D19-FBEC-4A7B-9649-919293F99FFF}" destId="{88FE35C9-3078-4EDD-AF21-C4267432B08D}" srcOrd="1" destOrd="0" presId="urn:microsoft.com/office/officeart/2005/8/layout/process1"/>
    <dgm:cxn modelId="{8DAB83B7-B45C-4D3C-BACB-03B5480E1C2C}" type="presOf" srcId="{E1EC6434-08E0-41D4-BBE4-B26A7D462166}" destId="{DE3E75FD-35E4-4A73-8FC8-D163D355C222}" srcOrd="0" destOrd="0" presId="urn:microsoft.com/office/officeart/2005/8/layout/process1"/>
    <dgm:cxn modelId="{C20E7EC0-017A-4F31-8BB5-203B69FE84C9}" srcId="{E0BAAA79-4419-469F-B12E-349F107736DA}" destId="{7AB96FA8-07EB-4164-80E8-D89EBBB666B0}" srcOrd="6" destOrd="0" parTransId="{759BEE64-C64A-47E3-81D5-BC6F8B26CBB9}" sibTransId="{2B02361F-2229-4A0C-BA3E-E2F52948EAD7}"/>
    <dgm:cxn modelId="{D99DFBC0-36D7-49C6-851C-EB434F011698}" srcId="{E0BAAA79-4419-469F-B12E-349F107736DA}" destId="{88A7BB20-D968-487A-9C5A-36A8A0CA0DF6}" srcOrd="2" destOrd="0" parTransId="{3A0A420C-9165-48C1-822F-5AC15A22C3F4}" sibTransId="{2E078996-10CA-475E-8064-D6A4C3FF2B86}"/>
    <dgm:cxn modelId="{0840BEC1-90F2-41D1-93BA-C31ED5B82570}" type="presOf" srcId="{AC419EBD-E40B-4064-B374-DAC7A7974CC0}" destId="{543E880C-4366-4003-B247-1CBF12A30885}" srcOrd="1" destOrd="0" presId="urn:microsoft.com/office/officeart/2005/8/layout/process1"/>
    <dgm:cxn modelId="{383E9FCB-9CDC-4C95-8C49-A9F935EA9A2D}" type="presOf" srcId="{9A952969-A0E6-4CBA-8D45-9B781009E488}" destId="{75F9CCDF-9612-4DC4-99A8-3BAA749AEA2D}" srcOrd="1" destOrd="0" presId="urn:microsoft.com/office/officeart/2005/8/layout/process1"/>
    <dgm:cxn modelId="{A29B05D4-A7A6-48FF-8B33-B8BB9402F240}" type="presOf" srcId="{A81D8B23-A4E1-4825-9D05-06651A2CDB34}" destId="{1B5A3143-553D-40E9-9CC1-0B9EDA68E9B5}" srcOrd="0" destOrd="0" presId="urn:microsoft.com/office/officeart/2005/8/layout/process1"/>
    <dgm:cxn modelId="{23972ADB-799E-4D87-A316-640C49CC28CD}" srcId="{E0BAAA79-4419-469F-B12E-349F107736DA}" destId="{E479B5F7-830A-4C6C-A3AD-06DBA553187F}" srcOrd="5" destOrd="0" parTransId="{519FADE7-78BB-48F9-A0CA-A2C28EA47157}" sibTransId="{706450BC-5FD0-42D4-9163-119F2057219F}"/>
    <dgm:cxn modelId="{6F2597E5-2B4B-4DA8-AA5C-386EABD267A0}" type="presOf" srcId="{203B9B42-1B68-4CCD-A7E1-0E2A5161549D}" destId="{56722829-12EE-414C-8BD4-0BA14D9E24C4}" srcOrd="1" destOrd="0" presId="urn:microsoft.com/office/officeart/2005/8/layout/process1"/>
    <dgm:cxn modelId="{2385EBE9-0DC2-4D6C-929D-70A42F396606}" type="presOf" srcId="{706450BC-5FD0-42D4-9163-119F2057219F}" destId="{A724829B-D845-4FF2-9359-743F7B8F717F}" srcOrd="1" destOrd="0" presId="urn:microsoft.com/office/officeart/2005/8/layout/process1"/>
    <dgm:cxn modelId="{23C29CEA-C5F5-4F2C-8DDE-D5A0FBC04037}" type="presOf" srcId="{9A952969-A0E6-4CBA-8D45-9B781009E488}" destId="{E94FF90B-AFFC-436B-B0A1-61C7EE698D1C}" srcOrd="0" destOrd="0" presId="urn:microsoft.com/office/officeart/2005/8/layout/process1"/>
    <dgm:cxn modelId="{336D8CED-DB92-4E60-82B7-E43F067C9CD8}" type="presOf" srcId="{2E078996-10CA-475E-8064-D6A4C3FF2B86}" destId="{9E0CEF60-68E9-4842-AA5F-2545D4EC6C83}" srcOrd="0" destOrd="0" presId="urn:microsoft.com/office/officeart/2005/8/layout/process1"/>
    <dgm:cxn modelId="{614B0DFB-7EB2-4D6C-B297-C51A0B60441A}" type="presOf" srcId="{7AB96FA8-07EB-4164-80E8-D89EBBB666B0}" destId="{E0586AD4-DA41-4B25-9694-E75F70609ABA}" srcOrd="0" destOrd="0" presId="urn:microsoft.com/office/officeart/2005/8/layout/process1"/>
    <dgm:cxn modelId="{3717B804-3323-49C9-8DE2-5763492B2F7B}" type="presParOf" srcId="{A52AD102-92A0-4376-BC66-6DAA197AFAC1}" destId="{DE3E75FD-35E4-4A73-8FC8-D163D355C222}" srcOrd="0" destOrd="0" presId="urn:microsoft.com/office/officeart/2005/8/layout/process1"/>
    <dgm:cxn modelId="{A57520EF-4020-464B-83DA-D2BF120E5A36}" type="presParOf" srcId="{A52AD102-92A0-4376-BC66-6DAA197AFAC1}" destId="{B7BDD859-8528-48AD-9AE6-C1C96DEDBE66}" srcOrd="1" destOrd="0" presId="urn:microsoft.com/office/officeart/2005/8/layout/process1"/>
    <dgm:cxn modelId="{59B7A2B1-D49D-459D-898C-F3791608D396}" type="presParOf" srcId="{B7BDD859-8528-48AD-9AE6-C1C96DEDBE66}" destId="{88FE35C9-3078-4EDD-AF21-C4267432B08D}" srcOrd="0" destOrd="0" presId="urn:microsoft.com/office/officeart/2005/8/layout/process1"/>
    <dgm:cxn modelId="{9FFB4339-05D3-4C73-BE16-2878F0314F7E}" type="presParOf" srcId="{A52AD102-92A0-4376-BC66-6DAA197AFAC1}" destId="{96948F2D-3F08-4503-80D9-6636C2D4E5B3}" srcOrd="2" destOrd="0" presId="urn:microsoft.com/office/officeart/2005/8/layout/process1"/>
    <dgm:cxn modelId="{27D2D1A2-8C5D-452F-A128-C48D56F1B064}" type="presParOf" srcId="{A52AD102-92A0-4376-BC66-6DAA197AFAC1}" destId="{FC07AC9D-7EBF-4C59-9476-64E7B365A36A}" srcOrd="3" destOrd="0" presId="urn:microsoft.com/office/officeart/2005/8/layout/process1"/>
    <dgm:cxn modelId="{BF8FDC30-63DC-475B-B832-7966822A10B9}" type="presParOf" srcId="{FC07AC9D-7EBF-4C59-9476-64E7B365A36A}" destId="{543E880C-4366-4003-B247-1CBF12A30885}" srcOrd="0" destOrd="0" presId="urn:microsoft.com/office/officeart/2005/8/layout/process1"/>
    <dgm:cxn modelId="{978A374D-FDA8-48DC-AD67-94C326DFEADE}" type="presParOf" srcId="{A52AD102-92A0-4376-BC66-6DAA197AFAC1}" destId="{77E577B7-31F6-47F7-AC84-ACA8CDE5D418}" srcOrd="4" destOrd="0" presId="urn:microsoft.com/office/officeart/2005/8/layout/process1"/>
    <dgm:cxn modelId="{62BCBF17-6628-446F-817D-A18AD8A5248A}" type="presParOf" srcId="{A52AD102-92A0-4376-BC66-6DAA197AFAC1}" destId="{9E0CEF60-68E9-4842-AA5F-2545D4EC6C83}" srcOrd="5" destOrd="0" presId="urn:microsoft.com/office/officeart/2005/8/layout/process1"/>
    <dgm:cxn modelId="{75D72CA2-67CC-4059-8574-5D3B8B79999B}" type="presParOf" srcId="{9E0CEF60-68E9-4842-AA5F-2545D4EC6C83}" destId="{6A1D50A2-B599-4DAC-9B07-71F7C8A496D4}" srcOrd="0" destOrd="0" presId="urn:microsoft.com/office/officeart/2005/8/layout/process1"/>
    <dgm:cxn modelId="{89FBC591-E992-4E2A-8339-B1432E3F3369}" type="presParOf" srcId="{A52AD102-92A0-4376-BC66-6DAA197AFAC1}" destId="{1B5A3143-553D-40E9-9CC1-0B9EDA68E9B5}" srcOrd="6" destOrd="0" presId="urn:microsoft.com/office/officeart/2005/8/layout/process1"/>
    <dgm:cxn modelId="{0E8A0B82-22C2-45B2-8F21-76DDDCBC23D4}" type="presParOf" srcId="{A52AD102-92A0-4376-BC66-6DAA197AFAC1}" destId="{D99E013C-A948-4792-B5C6-6C20B93A5DDA}" srcOrd="7" destOrd="0" presId="urn:microsoft.com/office/officeart/2005/8/layout/process1"/>
    <dgm:cxn modelId="{5B6C1C3B-F600-40F9-831E-07436E404326}" type="presParOf" srcId="{D99E013C-A948-4792-B5C6-6C20B93A5DDA}" destId="{56722829-12EE-414C-8BD4-0BA14D9E24C4}" srcOrd="0" destOrd="0" presId="urn:microsoft.com/office/officeart/2005/8/layout/process1"/>
    <dgm:cxn modelId="{2F3DBBF4-C82D-4F1A-9F22-10F62624669B}" type="presParOf" srcId="{A52AD102-92A0-4376-BC66-6DAA197AFAC1}" destId="{24037BED-D253-48A8-8D83-00B91E91B300}" srcOrd="8" destOrd="0" presId="urn:microsoft.com/office/officeart/2005/8/layout/process1"/>
    <dgm:cxn modelId="{BD59E09F-89D7-41C5-9B44-B6A4A0DA5906}" type="presParOf" srcId="{A52AD102-92A0-4376-BC66-6DAA197AFAC1}" destId="{E94FF90B-AFFC-436B-B0A1-61C7EE698D1C}" srcOrd="9" destOrd="0" presId="urn:microsoft.com/office/officeart/2005/8/layout/process1"/>
    <dgm:cxn modelId="{2A8C1B6E-60F3-4C4C-90F6-AB20C64B4B6B}" type="presParOf" srcId="{E94FF90B-AFFC-436B-B0A1-61C7EE698D1C}" destId="{75F9CCDF-9612-4DC4-99A8-3BAA749AEA2D}" srcOrd="0" destOrd="0" presId="urn:microsoft.com/office/officeart/2005/8/layout/process1"/>
    <dgm:cxn modelId="{7B84207F-8A67-43B4-815C-491C5AF90765}" type="presParOf" srcId="{A52AD102-92A0-4376-BC66-6DAA197AFAC1}" destId="{F85F4C2C-4C7A-4B7B-9A41-EE960DF5E141}" srcOrd="10" destOrd="0" presId="urn:microsoft.com/office/officeart/2005/8/layout/process1"/>
    <dgm:cxn modelId="{44D425AD-2340-4063-86AA-E05F2BC18EBC}" type="presParOf" srcId="{A52AD102-92A0-4376-BC66-6DAA197AFAC1}" destId="{04A3BC37-5044-42F8-8EAA-756E2C29468E}" srcOrd="11" destOrd="0" presId="urn:microsoft.com/office/officeart/2005/8/layout/process1"/>
    <dgm:cxn modelId="{3FA3A31E-3411-432A-B0C4-21F65C7B0976}" type="presParOf" srcId="{04A3BC37-5044-42F8-8EAA-756E2C29468E}" destId="{A724829B-D845-4FF2-9359-743F7B8F717F}" srcOrd="0" destOrd="0" presId="urn:microsoft.com/office/officeart/2005/8/layout/process1"/>
    <dgm:cxn modelId="{56D2F0C3-35B6-476B-A499-6E874BBB023E}" type="presParOf" srcId="{A52AD102-92A0-4376-BC66-6DAA197AFAC1}" destId="{E0586AD4-DA41-4B25-9694-E75F70609ABA}" srcOrd="1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C28AD-8BE5-45A6-8AE4-631661BEE74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ID4096"/>
        </a:p>
      </dgm:t>
    </dgm:pt>
    <dgm:pt modelId="{75F742DD-8D0D-4B90-BF12-46DE877E05E6}">
      <dgm:prSet phldrT="[Text]" phldr="0"/>
      <dgm:spPr/>
      <dgm:t>
        <a:bodyPr/>
        <a:lstStyle/>
        <a:p>
          <a:r>
            <a:rPr lang="en-US" dirty="0"/>
            <a:t>Frequency</a:t>
          </a:r>
          <a:endParaRPr lang="LID4096" dirty="0"/>
        </a:p>
      </dgm:t>
    </dgm:pt>
    <dgm:pt modelId="{85618C2C-A591-4441-9D60-4507D216F929}" type="parTrans" cxnId="{6926A362-CF4E-4B0B-B778-7ED393767214}">
      <dgm:prSet/>
      <dgm:spPr/>
      <dgm:t>
        <a:bodyPr/>
        <a:lstStyle/>
        <a:p>
          <a:endParaRPr lang="LID4096"/>
        </a:p>
      </dgm:t>
    </dgm:pt>
    <dgm:pt modelId="{F5CD2EB1-AC23-47AC-A8E4-3C3CEDC7B90A}" type="sibTrans" cxnId="{6926A362-CF4E-4B0B-B778-7ED393767214}">
      <dgm:prSet/>
      <dgm:spPr/>
      <dgm:t>
        <a:bodyPr/>
        <a:lstStyle/>
        <a:p>
          <a:endParaRPr lang="LID4096"/>
        </a:p>
      </dgm:t>
    </dgm:pt>
    <dgm:pt modelId="{F1F9AA70-727F-4282-A9CA-28EC60B10AD2}">
      <dgm:prSet phldrT="[Text]"/>
      <dgm:spPr/>
      <dgm:t>
        <a:bodyPr/>
        <a:lstStyle/>
        <a:p>
          <a:r>
            <a:rPr lang="en-US" dirty="0"/>
            <a:t>Modal position</a:t>
          </a:r>
          <a:endParaRPr lang="LID4096" dirty="0"/>
        </a:p>
      </dgm:t>
    </dgm:pt>
    <dgm:pt modelId="{272C6AAB-2564-4FDF-AE13-AE6F242356F2}" type="parTrans" cxnId="{700A7E55-2527-4971-B57F-CD92D7816CCA}">
      <dgm:prSet/>
      <dgm:spPr/>
      <dgm:t>
        <a:bodyPr/>
        <a:lstStyle/>
        <a:p>
          <a:endParaRPr lang="LID4096"/>
        </a:p>
      </dgm:t>
    </dgm:pt>
    <dgm:pt modelId="{12A31B57-AF56-4111-A9E0-CED2F88A5398}" type="sibTrans" cxnId="{700A7E55-2527-4971-B57F-CD92D7816CCA}">
      <dgm:prSet/>
      <dgm:spPr/>
      <dgm:t>
        <a:bodyPr/>
        <a:lstStyle/>
        <a:p>
          <a:endParaRPr lang="LID4096"/>
        </a:p>
      </dgm:t>
    </dgm:pt>
    <dgm:pt modelId="{C4A71910-29F7-4C70-AEBA-EF64E4CFBB68}">
      <dgm:prSet phldrT="[Text]" phldr="0"/>
      <dgm:spPr/>
      <dgm:t>
        <a:bodyPr/>
        <a:lstStyle/>
        <a:p>
          <a:r>
            <a:rPr lang="en-US" dirty="0"/>
            <a:t>Damping</a:t>
          </a:r>
          <a:endParaRPr lang="LID4096" dirty="0"/>
        </a:p>
      </dgm:t>
    </dgm:pt>
    <dgm:pt modelId="{E9DE4636-F446-4274-B1E2-7BA5B50C743E}" type="parTrans" cxnId="{E45B6246-7F11-42F9-A59F-BFE45EC3A643}">
      <dgm:prSet/>
      <dgm:spPr/>
      <dgm:t>
        <a:bodyPr/>
        <a:lstStyle/>
        <a:p>
          <a:endParaRPr lang="LID4096"/>
        </a:p>
      </dgm:t>
    </dgm:pt>
    <dgm:pt modelId="{D018BB62-FAC4-44FA-AD4E-D5060FC1323A}" type="sibTrans" cxnId="{E45B6246-7F11-42F9-A59F-BFE45EC3A643}">
      <dgm:prSet/>
      <dgm:spPr/>
      <dgm:t>
        <a:bodyPr/>
        <a:lstStyle/>
        <a:p>
          <a:endParaRPr lang="LID4096"/>
        </a:p>
      </dgm:t>
    </dgm:pt>
    <dgm:pt modelId="{244B5A5C-81E7-4B5A-92F5-9282E5BD9079}">
      <dgm:prSet phldrT="[Text]" phldr="0"/>
      <dgm:spPr/>
      <dgm:t>
        <a:bodyPr/>
        <a:lstStyle/>
        <a:p>
          <a:r>
            <a:rPr lang="en-US" dirty="0"/>
            <a:t>Modal width / loss</a:t>
          </a:r>
          <a:endParaRPr lang="LID4096" dirty="0"/>
        </a:p>
      </dgm:t>
    </dgm:pt>
    <dgm:pt modelId="{E7BF98F1-1E83-4F1D-9A7F-790D022EE8A8}" type="parTrans" cxnId="{AB0CBC8E-D250-40F3-BF1E-E6C4C7EAAC5A}">
      <dgm:prSet/>
      <dgm:spPr/>
      <dgm:t>
        <a:bodyPr/>
        <a:lstStyle/>
        <a:p>
          <a:endParaRPr lang="LID4096"/>
        </a:p>
      </dgm:t>
    </dgm:pt>
    <dgm:pt modelId="{0DAC8E45-382A-49DC-BDDB-F0A91E34AFA5}" type="sibTrans" cxnId="{AB0CBC8E-D250-40F3-BF1E-E6C4C7EAAC5A}">
      <dgm:prSet/>
      <dgm:spPr/>
      <dgm:t>
        <a:bodyPr/>
        <a:lstStyle/>
        <a:p>
          <a:endParaRPr lang="LID4096"/>
        </a:p>
      </dgm:t>
    </dgm:pt>
    <dgm:pt modelId="{8EDEA289-3781-475B-91B7-45C3AEAB65D3}">
      <dgm:prSet phldrT="[Text]" phldr="0"/>
      <dgm:spPr/>
      <dgm:t>
        <a:bodyPr/>
        <a:lstStyle/>
        <a:p>
          <a:r>
            <a:rPr lang="en-US" dirty="0"/>
            <a:t>Amplitude</a:t>
          </a:r>
          <a:endParaRPr lang="LID4096" dirty="0"/>
        </a:p>
      </dgm:t>
    </dgm:pt>
    <dgm:pt modelId="{3769579D-AEDE-4D00-8667-C1E58CA109AE}" type="parTrans" cxnId="{484CB932-2BE1-468D-BBCA-5E1B0D013902}">
      <dgm:prSet/>
      <dgm:spPr/>
      <dgm:t>
        <a:bodyPr/>
        <a:lstStyle/>
        <a:p>
          <a:endParaRPr lang="LID4096"/>
        </a:p>
      </dgm:t>
    </dgm:pt>
    <dgm:pt modelId="{5334B0EC-4774-427A-B049-6292D06F9B04}" type="sibTrans" cxnId="{484CB932-2BE1-468D-BBCA-5E1B0D013902}">
      <dgm:prSet/>
      <dgm:spPr/>
      <dgm:t>
        <a:bodyPr/>
        <a:lstStyle/>
        <a:p>
          <a:endParaRPr lang="LID4096"/>
        </a:p>
      </dgm:t>
    </dgm:pt>
    <dgm:pt modelId="{927EE6C2-2913-40BF-97F7-07DEAFE0CC24}">
      <dgm:prSet phldrT="[Text]" phldr="0"/>
      <dgm:spPr/>
      <dgm:t>
        <a:bodyPr/>
        <a:lstStyle/>
        <a:p>
          <a:r>
            <a:rPr lang="en-US" dirty="0"/>
            <a:t>Fitted, not primary diagnostic feature</a:t>
          </a:r>
          <a:endParaRPr lang="LID4096" dirty="0"/>
        </a:p>
      </dgm:t>
    </dgm:pt>
    <dgm:pt modelId="{E88C3C48-3CFA-468B-A99E-251FA34A4ACD}" type="parTrans" cxnId="{A436FC74-5395-4297-B949-5569E9CB6E23}">
      <dgm:prSet/>
      <dgm:spPr/>
      <dgm:t>
        <a:bodyPr/>
        <a:lstStyle/>
        <a:p>
          <a:endParaRPr lang="LID4096"/>
        </a:p>
      </dgm:t>
    </dgm:pt>
    <dgm:pt modelId="{13EFBA7B-A161-4524-A569-4DA6BF1B40E7}" type="sibTrans" cxnId="{A436FC74-5395-4297-B949-5569E9CB6E23}">
      <dgm:prSet/>
      <dgm:spPr/>
      <dgm:t>
        <a:bodyPr/>
        <a:lstStyle/>
        <a:p>
          <a:endParaRPr lang="LID4096"/>
        </a:p>
      </dgm:t>
    </dgm:pt>
    <dgm:pt modelId="{A899F39B-DEC0-4627-B1EB-27E65BF627DF}" type="pres">
      <dgm:prSet presAssocID="{077C28AD-8BE5-45A6-8AE4-631661BEE74A}" presName="Name0" presStyleCnt="0">
        <dgm:presLayoutVars>
          <dgm:dir/>
          <dgm:animLvl val="lvl"/>
          <dgm:resizeHandles val="exact"/>
        </dgm:presLayoutVars>
      </dgm:prSet>
      <dgm:spPr/>
    </dgm:pt>
    <dgm:pt modelId="{F6E8ACF7-F3FE-4065-9046-CA108CA9A82C}" type="pres">
      <dgm:prSet presAssocID="{75F742DD-8D0D-4B90-BF12-46DE877E05E6}" presName="composite" presStyleCnt="0"/>
      <dgm:spPr/>
    </dgm:pt>
    <dgm:pt modelId="{93AB834B-F8D7-43A0-9E46-CCD948E65628}" type="pres">
      <dgm:prSet presAssocID="{75F742DD-8D0D-4B90-BF12-46DE877E05E6}" presName="parTx" presStyleLbl="alignNode1" presStyleIdx="0" presStyleCnt="3">
        <dgm:presLayoutVars>
          <dgm:chMax val="0"/>
          <dgm:chPref val="0"/>
          <dgm:bulletEnabled val="1"/>
        </dgm:presLayoutVars>
      </dgm:prSet>
      <dgm:spPr/>
    </dgm:pt>
    <dgm:pt modelId="{50303D4F-8C87-457A-95B1-DE6DEBE13E32}" type="pres">
      <dgm:prSet presAssocID="{75F742DD-8D0D-4B90-BF12-46DE877E05E6}" presName="desTx" presStyleLbl="alignAccFollowNode1" presStyleIdx="0" presStyleCnt="3">
        <dgm:presLayoutVars>
          <dgm:bulletEnabled val="1"/>
        </dgm:presLayoutVars>
      </dgm:prSet>
      <dgm:spPr/>
    </dgm:pt>
    <dgm:pt modelId="{7B513A36-7A74-4DD8-B822-CB1C626570CE}" type="pres">
      <dgm:prSet presAssocID="{F5CD2EB1-AC23-47AC-A8E4-3C3CEDC7B90A}" presName="space" presStyleCnt="0"/>
      <dgm:spPr/>
    </dgm:pt>
    <dgm:pt modelId="{EE652E1B-99A4-41B9-A36F-166EDDF73A35}" type="pres">
      <dgm:prSet presAssocID="{C4A71910-29F7-4C70-AEBA-EF64E4CFBB68}" presName="composite" presStyleCnt="0"/>
      <dgm:spPr/>
    </dgm:pt>
    <dgm:pt modelId="{B1106CEB-9901-4828-8AF9-7836AB6F19AA}" type="pres">
      <dgm:prSet presAssocID="{C4A71910-29F7-4C70-AEBA-EF64E4CFBB68}" presName="parTx" presStyleLbl="alignNode1" presStyleIdx="1" presStyleCnt="3">
        <dgm:presLayoutVars>
          <dgm:chMax val="0"/>
          <dgm:chPref val="0"/>
          <dgm:bulletEnabled val="1"/>
        </dgm:presLayoutVars>
      </dgm:prSet>
      <dgm:spPr/>
    </dgm:pt>
    <dgm:pt modelId="{81E07595-E0C0-41A3-B068-2FB5EDC1A688}" type="pres">
      <dgm:prSet presAssocID="{C4A71910-29F7-4C70-AEBA-EF64E4CFBB68}" presName="desTx" presStyleLbl="alignAccFollowNode1" presStyleIdx="1" presStyleCnt="3">
        <dgm:presLayoutVars>
          <dgm:bulletEnabled val="1"/>
        </dgm:presLayoutVars>
      </dgm:prSet>
      <dgm:spPr/>
    </dgm:pt>
    <dgm:pt modelId="{2183E810-8046-4F83-8999-963F85261E58}" type="pres">
      <dgm:prSet presAssocID="{D018BB62-FAC4-44FA-AD4E-D5060FC1323A}" presName="space" presStyleCnt="0"/>
      <dgm:spPr/>
    </dgm:pt>
    <dgm:pt modelId="{A303938C-413C-43E7-9CEE-95E2B07B5526}" type="pres">
      <dgm:prSet presAssocID="{8EDEA289-3781-475B-91B7-45C3AEAB65D3}" presName="composite" presStyleCnt="0"/>
      <dgm:spPr/>
    </dgm:pt>
    <dgm:pt modelId="{2B53B4F4-418A-4F4E-9AAF-6654705E51A2}" type="pres">
      <dgm:prSet presAssocID="{8EDEA289-3781-475B-91B7-45C3AEAB65D3}" presName="parTx" presStyleLbl="alignNode1" presStyleIdx="2" presStyleCnt="3">
        <dgm:presLayoutVars>
          <dgm:chMax val="0"/>
          <dgm:chPref val="0"/>
          <dgm:bulletEnabled val="1"/>
        </dgm:presLayoutVars>
      </dgm:prSet>
      <dgm:spPr/>
    </dgm:pt>
    <dgm:pt modelId="{4A51BF5F-3C86-4DD2-BBB0-0CC02F71B642}" type="pres">
      <dgm:prSet presAssocID="{8EDEA289-3781-475B-91B7-45C3AEAB65D3}" presName="desTx" presStyleLbl="alignAccFollowNode1" presStyleIdx="2" presStyleCnt="3">
        <dgm:presLayoutVars>
          <dgm:bulletEnabled val="1"/>
        </dgm:presLayoutVars>
      </dgm:prSet>
      <dgm:spPr/>
    </dgm:pt>
  </dgm:ptLst>
  <dgm:cxnLst>
    <dgm:cxn modelId="{857BE827-901F-4161-9B70-4385DE3E1152}" type="presOf" srcId="{F1F9AA70-727F-4282-A9CA-28EC60B10AD2}" destId="{50303D4F-8C87-457A-95B1-DE6DEBE13E32}" srcOrd="0" destOrd="0" presId="urn:microsoft.com/office/officeart/2005/8/layout/hList1"/>
    <dgm:cxn modelId="{484CB932-2BE1-468D-BBCA-5E1B0D013902}" srcId="{077C28AD-8BE5-45A6-8AE4-631661BEE74A}" destId="{8EDEA289-3781-475B-91B7-45C3AEAB65D3}" srcOrd="2" destOrd="0" parTransId="{3769579D-AEDE-4D00-8667-C1E58CA109AE}" sibTransId="{5334B0EC-4774-427A-B049-6292D06F9B04}"/>
    <dgm:cxn modelId="{6926A362-CF4E-4B0B-B778-7ED393767214}" srcId="{077C28AD-8BE5-45A6-8AE4-631661BEE74A}" destId="{75F742DD-8D0D-4B90-BF12-46DE877E05E6}" srcOrd="0" destOrd="0" parTransId="{85618C2C-A591-4441-9D60-4507D216F929}" sibTransId="{F5CD2EB1-AC23-47AC-A8E4-3C3CEDC7B90A}"/>
    <dgm:cxn modelId="{E45B6246-7F11-42F9-A59F-BFE45EC3A643}" srcId="{077C28AD-8BE5-45A6-8AE4-631661BEE74A}" destId="{C4A71910-29F7-4C70-AEBA-EF64E4CFBB68}" srcOrd="1" destOrd="0" parTransId="{E9DE4636-F446-4274-B1E2-7BA5B50C743E}" sibTransId="{D018BB62-FAC4-44FA-AD4E-D5060FC1323A}"/>
    <dgm:cxn modelId="{A436FC74-5395-4297-B949-5569E9CB6E23}" srcId="{8EDEA289-3781-475B-91B7-45C3AEAB65D3}" destId="{927EE6C2-2913-40BF-97F7-07DEAFE0CC24}" srcOrd="0" destOrd="0" parTransId="{E88C3C48-3CFA-468B-A99E-251FA34A4ACD}" sibTransId="{13EFBA7B-A161-4524-A569-4DA6BF1B40E7}"/>
    <dgm:cxn modelId="{700A7E55-2527-4971-B57F-CD92D7816CCA}" srcId="{75F742DD-8D0D-4B90-BF12-46DE877E05E6}" destId="{F1F9AA70-727F-4282-A9CA-28EC60B10AD2}" srcOrd="0" destOrd="0" parTransId="{272C6AAB-2564-4FDF-AE13-AE6F242356F2}" sibTransId="{12A31B57-AF56-4111-A9E0-CED2F88A5398}"/>
    <dgm:cxn modelId="{AB0CBC8E-D250-40F3-BF1E-E6C4C7EAAC5A}" srcId="{C4A71910-29F7-4C70-AEBA-EF64E4CFBB68}" destId="{244B5A5C-81E7-4B5A-92F5-9282E5BD9079}" srcOrd="0" destOrd="0" parTransId="{E7BF98F1-1E83-4F1D-9A7F-790D022EE8A8}" sibTransId="{0DAC8E45-382A-49DC-BDDB-F0A91E34AFA5}"/>
    <dgm:cxn modelId="{942AD7A4-D4FF-40DF-9D6A-769C07C0188A}" type="presOf" srcId="{927EE6C2-2913-40BF-97F7-07DEAFE0CC24}" destId="{4A51BF5F-3C86-4DD2-BBB0-0CC02F71B642}" srcOrd="0" destOrd="0" presId="urn:microsoft.com/office/officeart/2005/8/layout/hList1"/>
    <dgm:cxn modelId="{B119E8D9-A8D8-45B2-962C-658BF87651AE}" type="presOf" srcId="{75F742DD-8D0D-4B90-BF12-46DE877E05E6}" destId="{93AB834B-F8D7-43A0-9E46-CCD948E65628}" srcOrd="0" destOrd="0" presId="urn:microsoft.com/office/officeart/2005/8/layout/hList1"/>
    <dgm:cxn modelId="{C9199AEB-2E30-402B-A04E-4787F8D17557}" type="presOf" srcId="{C4A71910-29F7-4C70-AEBA-EF64E4CFBB68}" destId="{B1106CEB-9901-4828-8AF9-7836AB6F19AA}" srcOrd="0" destOrd="0" presId="urn:microsoft.com/office/officeart/2005/8/layout/hList1"/>
    <dgm:cxn modelId="{B84887EC-F7DC-43E4-BCBA-0967487E6B05}" type="presOf" srcId="{244B5A5C-81E7-4B5A-92F5-9282E5BD9079}" destId="{81E07595-E0C0-41A3-B068-2FB5EDC1A688}" srcOrd="0" destOrd="0" presId="urn:microsoft.com/office/officeart/2005/8/layout/hList1"/>
    <dgm:cxn modelId="{F5B7D5F0-3D36-45C0-B113-52BA476D8189}" type="presOf" srcId="{8EDEA289-3781-475B-91B7-45C3AEAB65D3}" destId="{2B53B4F4-418A-4F4E-9AAF-6654705E51A2}" srcOrd="0" destOrd="0" presId="urn:microsoft.com/office/officeart/2005/8/layout/hList1"/>
    <dgm:cxn modelId="{522254FB-9167-4A7F-AF10-DA65E0F5FAA6}" type="presOf" srcId="{077C28AD-8BE5-45A6-8AE4-631661BEE74A}" destId="{A899F39B-DEC0-4627-B1EB-27E65BF627DF}" srcOrd="0" destOrd="0" presId="urn:microsoft.com/office/officeart/2005/8/layout/hList1"/>
    <dgm:cxn modelId="{E4402884-4ACF-4046-8288-040A0CE8908F}" type="presParOf" srcId="{A899F39B-DEC0-4627-B1EB-27E65BF627DF}" destId="{F6E8ACF7-F3FE-4065-9046-CA108CA9A82C}" srcOrd="0" destOrd="0" presId="urn:microsoft.com/office/officeart/2005/8/layout/hList1"/>
    <dgm:cxn modelId="{B0360FDF-E5CD-41A8-B82D-2EB15EF5C6EB}" type="presParOf" srcId="{F6E8ACF7-F3FE-4065-9046-CA108CA9A82C}" destId="{93AB834B-F8D7-43A0-9E46-CCD948E65628}" srcOrd="0" destOrd="0" presId="urn:microsoft.com/office/officeart/2005/8/layout/hList1"/>
    <dgm:cxn modelId="{8E34245B-3FA2-4468-A199-B184BF23D1FF}" type="presParOf" srcId="{F6E8ACF7-F3FE-4065-9046-CA108CA9A82C}" destId="{50303D4F-8C87-457A-95B1-DE6DEBE13E32}" srcOrd="1" destOrd="0" presId="urn:microsoft.com/office/officeart/2005/8/layout/hList1"/>
    <dgm:cxn modelId="{3C885ED0-57A8-4C39-BA8F-37444B940CDB}" type="presParOf" srcId="{A899F39B-DEC0-4627-B1EB-27E65BF627DF}" destId="{7B513A36-7A74-4DD8-B822-CB1C626570CE}" srcOrd="1" destOrd="0" presId="urn:microsoft.com/office/officeart/2005/8/layout/hList1"/>
    <dgm:cxn modelId="{9888745B-1643-4045-BE9E-7B317A799737}" type="presParOf" srcId="{A899F39B-DEC0-4627-B1EB-27E65BF627DF}" destId="{EE652E1B-99A4-41B9-A36F-166EDDF73A35}" srcOrd="2" destOrd="0" presId="urn:microsoft.com/office/officeart/2005/8/layout/hList1"/>
    <dgm:cxn modelId="{5BDDF070-5AD1-48BE-9A47-EA4A868EEC30}" type="presParOf" srcId="{EE652E1B-99A4-41B9-A36F-166EDDF73A35}" destId="{B1106CEB-9901-4828-8AF9-7836AB6F19AA}" srcOrd="0" destOrd="0" presId="urn:microsoft.com/office/officeart/2005/8/layout/hList1"/>
    <dgm:cxn modelId="{E27AF107-F685-49E6-9A38-52685A5AEB11}" type="presParOf" srcId="{EE652E1B-99A4-41B9-A36F-166EDDF73A35}" destId="{81E07595-E0C0-41A3-B068-2FB5EDC1A688}" srcOrd="1" destOrd="0" presId="urn:microsoft.com/office/officeart/2005/8/layout/hList1"/>
    <dgm:cxn modelId="{C3387E23-75D4-42FD-9449-2D6EB5705E77}" type="presParOf" srcId="{A899F39B-DEC0-4627-B1EB-27E65BF627DF}" destId="{2183E810-8046-4F83-8999-963F85261E58}" srcOrd="3" destOrd="0" presId="urn:microsoft.com/office/officeart/2005/8/layout/hList1"/>
    <dgm:cxn modelId="{20FB1ECE-489B-498E-8CA1-1B6491B6DDBA}" type="presParOf" srcId="{A899F39B-DEC0-4627-B1EB-27E65BF627DF}" destId="{A303938C-413C-43E7-9CEE-95E2B07B5526}" srcOrd="4" destOrd="0" presId="urn:microsoft.com/office/officeart/2005/8/layout/hList1"/>
    <dgm:cxn modelId="{5990FB08-26B8-43BF-8150-9C7434DB29BD}" type="presParOf" srcId="{A303938C-413C-43E7-9CEE-95E2B07B5526}" destId="{2B53B4F4-418A-4F4E-9AAF-6654705E51A2}" srcOrd="0" destOrd="0" presId="urn:microsoft.com/office/officeart/2005/8/layout/hList1"/>
    <dgm:cxn modelId="{6D6E124C-A963-492D-8194-4F9A14C7F48D}" type="presParOf" srcId="{A303938C-413C-43E7-9CEE-95E2B07B5526}" destId="{4A51BF5F-3C86-4DD2-BBB0-0CC02F71B64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D00D79-864A-431B-97B9-3DAAF04CBA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LID4096"/>
        </a:p>
      </dgm:t>
    </dgm:pt>
    <dgm:pt modelId="{7F86FDBE-C360-4D7B-B263-7AEADB71A0B8}">
      <dgm:prSet/>
      <dgm:spPr/>
      <dgm:t>
        <a:bodyPr/>
        <a:lstStyle/>
        <a:p>
          <a:r>
            <a:rPr lang="en-US" b="1" dirty="0">
              <a:solidFill>
                <a:srgbClr val="0B2D45"/>
              </a:solidFill>
              <a:latin typeface="Arial" pitchFamily="34" charset="0"/>
              <a:ea typeface="Arial" pitchFamily="34" charset="-122"/>
              <a:cs typeface="Arial" pitchFamily="34" charset="-120"/>
            </a:rPr>
            <a:t>Frequencies
</a:t>
          </a:r>
          <a:r>
            <a:rPr lang="en-US" dirty="0">
              <a:solidFill>
                <a:srgbClr val="0B2D45"/>
              </a:solidFill>
              <a:latin typeface="Arial" pitchFamily="34" charset="0"/>
              <a:ea typeface="Arial" pitchFamily="34" charset="-122"/>
              <a:cs typeface="Arial" pitchFamily="34" charset="-120"/>
            </a:rPr>
            <a:t>mode shifts due to stiffness, density, geometry, or structural defects</a:t>
          </a:r>
          <a:endParaRPr lang="en-US" dirty="0"/>
        </a:p>
      </dgm:t>
    </dgm:pt>
    <dgm:pt modelId="{7D5DA698-EDAA-4674-8E2B-08F91EFF6AF5}" type="parTrans" cxnId="{A09BB8B3-0343-46BA-B49F-219FBD70AD9C}">
      <dgm:prSet/>
      <dgm:spPr/>
      <dgm:t>
        <a:bodyPr/>
        <a:lstStyle/>
        <a:p>
          <a:endParaRPr lang="LID4096"/>
        </a:p>
      </dgm:t>
    </dgm:pt>
    <dgm:pt modelId="{9F8A488A-19D9-4725-BF8E-6489C5EBD8C4}" type="sibTrans" cxnId="{A09BB8B3-0343-46BA-B49F-219FBD70AD9C}">
      <dgm:prSet/>
      <dgm:spPr/>
      <dgm:t>
        <a:bodyPr/>
        <a:lstStyle/>
        <a:p>
          <a:endParaRPr lang="LID4096"/>
        </a:p>
      </dgm:t>
    </dgm:pt>
    <dgm:pt modelId="{AA185D61-8C9F-41A1-BD89-DE222A4CD948}">
      <dgm:prSet/>
      <dgm:spPr/>
      <dgm:t>
        <a:bodyPr/>
        <a:lstStyle/>
        <a:p>
          <a:pPr>
            <a:buNone/>
          </a:pPr>
          <a:r>
            <a:rPr lang="en-US" b="1" dirty="0">
              <a:solidFill>
                <a:srgbClr val="0B2D45"/>
              </a:solidFill>
              <a:latin typeface="Arial" pitchFamily="34" charset="0"/>
              <a:ea typeface="Arial" pitchFamily="34" charset="-122"/>
              <a:cs typeface="Arial" pitchFamily="34" charset="-120"/>
            </a:rPr>
            <a:t>Damping
</a:t>
          </a:r>
          <a:r>
            <a:rPr lang="en-US" dirty="0">
              <a:solidFill>
                <a:srgbClr val="0B2D45"/>
              </a:solidFill>
              <a:latin typeface="Arial" pitchFamily="34" charset="0"/>
              <a:cs typeface="Arial" pitchFamily="34" charset="-120"/>
            </a:rPr>
            <a:t>increase due to cracks or low nodularity in selected modes</a:t>
          </a:r>
          <a:endParaRPr lang="en-US" dirty="0"/>
        </a:p>
      </dgm:t>
    </dgm:pt>
    <dgm:pt modelId="{4CBBA045-1B6C-4DFD-B1FF-62C01F006935}" type="parTrans" cxnId="{662A061A-DE8E-4810-B811-0246414ADCF3}">
      <dgm:prSet/>
      <dgm:spPr/>
      <dgm:t>
        <a:bodyPr/>
        <a:lstStyle/>
        <a:p>
          <a:endParaRPr lang="LID4096"/>
        </a:p>
      </dgm:t>
    </dgm:pt>
    <dgm:pt modelId="{3E918DE3-0C1D-4100-99F3-B33EEA94EFE2}" type="sibTrans" cxnId="{662A061A-DE8E-4810-B811-0246414ADCF3}">
      <dgm:prSet/>
      <dgm:spPr/>
      <dgm:t>
        <a:bodyPr/>
        <a:lstStyle/>
        <a:p>
          <a:endParaRPr lang="LID4096"/>
        </a:p>
      </dgm:t>
    </dgm:pt>
    <dgm:pt modelId="{55B7E627-1CE7-434D-9605-D0B7230979F0}" type="pres">
      <dgm:prSet presAssocID="{EBD00D79-864A-431B-97B9-3DAAF04CBA67}" presName="diagram" presStyleCnt="0">
        <dgm:presLayoutVars>
          <dgm:dir/>
          <dgm:resizeHandles val="exact"/>
        </dgm:presLayoutVars>
      </dgm:prSet>
      <dgm:spPr/>
    </dgm:pt>
    <dgm:pt modelId="{EAA16175-1E28-4363-8402-A1D8D19E179E}" type="pres">
      <dgm:prSet presAssocID="{7F86FDBE-C360-4D7B-B263-7AEADB71A0B8}" presName="node" presStyleLbl="node1" presStyleIdx="0" presStyleCnt="2">
        <dgm:presLayoutVars>
          <dgm:bulletEnabled val="1"/>
        </dgm:presLayoutVars>
      </dgm:prSet>
      <dgm:spPr/>
    </dgm:pt>
    <dgm:pt modelId="{BA673BD9-B69D-45D4-BC02-9C3C982D0BA9}" type="pres">
      <dgm:prSet presAssocID="{9F8A488A-19D9-4725-BF8E-6489C5EBD8C4}" presName="sibTrans" presStyleCnt="0"/>
      <dgm:spPr/>
    </dgm:pt>
    <dgm:pt modelId="{EB3EC50E-D7B3-4904-9A71-88A5518E6581}" type="pres">
      <dgm:prSet presAssocID="{AA185D61-8C9F-41A1-BD89-DE222A4CD948}" presName="node" presStyleLbl="node1" presStyleIdx="1" presStyleCnt="2">
        <dgm:presLayoutVars>
          <dgm:bulletEnabled val="1"/>
        </dgm:presLayoutVars>
      </dgm:prSet>
      <dgm:spPr/>
    </dgm:pt>
  </dgm:ptLst>
  <dgm:cxnLst>
    <dgm:cxn modelId="{662A061A-DE8E-4810-B811-0246414ADCF3}" srcId="{EBD00D79-864A-431B-97B9-3DAAF04CBA67}" destId="{AA185D61-8C9F-41A1-BD89-DE222A4CD948}" srcOrd="1" destOrd="0" parTransId="{4CBBA045-1B6C-4DFD-B1FF-62C01F006935}" sibTransId="{3E918DE3-0C1D-4100-99F3-B33EEA94EFE2}"/>
    <dgm:cxn modelId="{E7C4022B-83A9-4549-BE2F-F0AEF2C907CB}" type="presOf" srcId="{EBD00D79-864A-431B-97B9-3DAAF04CBA67}" destId="{55B7E627-1CE7-434D-9605-D0B7230979F0}" srcOrd="0" destOrd="0" presId="urn:microsoft.com/office/officeart/2005/8/layout/default"/>
    <dgm:cxn modelId="{0113F894-70C7-4CD0-B81D-74F7279DC002}" type="presOf" srcId="{7F86FDBE-C360-4D7B-B263-7AEADB71A0B8}" destId="{EAA16175-1E28-4363-8402-A1D8D19E179E}" srcOrd="0" destOrd="0" presId="urn:microsoft.com/office/officeart/2005/8/layout/default"/>
    <dgm:cxn modelId="{A09BB8B3-0343-46BA-B49F-219FBD70AD9C}" srcId="{EBD00D79-864A-431B-97B9-3DAAF04CBA67}" destId="{7F86FDBE-C360-4D7B-B263-7AEADB71A0B8}" srcOrd="0" destOrd="0" parTransId="{7D5DA698-EDAA-4674-8E2B-08F91EFF6AF5}" sibTransId="{9F8A488A-19D9-4725-BF8E-6489C5EBD8C4}"/>
    <dgm:cxn modelId="{6F6A26FE-EBE2-4BDA-B3CD-D10CF62F00AF}" type="presOf" srcId="{AA185D61-8C9F-41A1-BD89-DE222A4CD948}" destId="{EB3EC50E-D7B3-4904-9A71-88A5518E6581}" srcOrd="0" destOrd="0" presId="urn:microsoft.com/office/officeart/2005/8/layout/default"/>
    <dgm:cxn modelId="{80B7CEF4-0C36-4D73-A09F-B00EE3EECB21}" type="presParOf" srcId="{55B7E627-1CE7-434D-9605-D0B7230979F0}" destId="{EAA16175-1E28-4363-8402-A1D8D19E179E}" srcOrd="0" destOrd="0" presId="urn:microsoft.com/office/officeart/2005/8/layout/default"/>
    <dgm:cxn modelId="{ED3094A3-FBF1-4A5D-B3F0-6F5F9341001B}" type="presParOf" srcId="{55B7E627-1CE7-434D-9605-D0B7230979F0}" destId="{BA673BD9-B69D-45D4-BC02-9C3C982D0BA9}" srcOrd="1" destOrd="0" presId="urn:microsoft.com/office/officeart/2005/8/layout/default"/>
    <dgm:cxn modelId="{B6D2D620-9C47-4A77-A90E-EE5F5328FCAF}" type="presParOf" srcId="{55B7E627-1CE7-434D-9605-D0B7230979F0}" destId="{EB3EC50E-D7B3-4904-9A71-88A5518E6581}"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6C2CA3-B870-4E08-8EC7-4569A9A5AE38}"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LID4096"/>
        </a:p>
      </dgm:t>
    </dgm:pt>
    <dgm:pt modelId="{D0EBF8F5-1DF9-4382-ADB9-95B0A27095A6}">
      <dgm:prSet/>
      <dgm:spPr/>
      <dgm:t>
        <a:bodyPr/>
        <a:lstStyle/>
        <a:p>
          <a:r>
            <a:rPr lang="en-US" dirty="0"/>
            <a:t>Single-variable limits</a:t>
          </a:r>
          <a:endParaRPr lang="LID4096" dirty="0"/>
        </a:p>
      </dgm:t>
    </dgm:pt>
    <dgm:pt modelId="{2731E741-3CCA-4686-8E7A-14C663E83822}" type="parTrans" cxnId="{75043A4A-486C-451D-A8D2-694AF842DFA7}">
      <dgm:prSet/>
      <dgm:spPr/>
      <dgm:t>
        <a:bodyPr/>
        <a:lstStyle/>
        <a:p>
          <a:endParaRPr lang="LID4096"/>
        </a:p>
      </dgm:t>
    </dgm:pt>
    <dgm:pt modelId="{327F4CCE-D8CB-41E9-9040-EBCA4C14350A}" type="sibTrans" cxnId="{75043A4A-486C-451D-A8D2-694AF842DFA7}">
      <dgm:prSet/>
      <dgm:spPr/>
      <dgm:t>
        <a:bodyPr/>
        <a:lstStyle/>
        <a:p>
          <a:endParaRPr lang="LID4096"/>
        </a:p>
      </dgm:t>
    </dgm:pt>
    <dgm:pt modelId="{65BFE56E-6BC4-477C-8FE9-6591F1AB16AB}">
      <dgm:prSet/>
      <dgm:spPr/>
      <dgm:t>
        <a:bodyPr/>
        <a:lstStyle/>
        <a:p>
          <a:r>
            <a:rPr lang="en-US" dirty="0"/>
            <a:t>Frequency ratios</a:t>
          </a:r>
          <a:endParaRPr lang="LID4096" dirty="0"/>
        </a:p>
      </dgm:t>
    </dgm:pt>
    <dgm:pt modelId="{58D0313B-5D1E-4C0A-B64D-92EC25920C4A}" type="parTrans" cxnId="{E3267600-3061-4457-A07A-7C585D1BAD0F}">
      <dgm:prSet/>
      <dgm:spPr/>
      <dgm:t>
        <a:bodyPr/>
        <a:lstStyle/>
        <a:p>
          <a:endParaRPr lang="LID4096"/>
        </a:p>
      </dgm:t>
    </dgm:pt>
    <dgm:pt modelId="{63C99664-ED8E-4725-B1FE-2685F5503BAD}" type="sibTrans" cxnId="{E3267600-3061-4457-A07A-7C585D1BAD0F}">
      <dgm:prSet/>
      <dgm:spPr/>
      <dgm:t>
        <a:bodyPr/>
        <a:lstStyle/>
        <a:p>
          <a:endParaRPr lang="LID4096"/>
        </a:p>
      </dgm:t>
    </dgm:pt>
    <dgm:pt modelId="{7BF24447-3ED7-495E-B7D9-74D628B9C768}">
      <dgm:prSet/>
      <dgm:spPr/>
      <dgm:t>
        <a:bodyPr/>
        <a:lstStyle/>
        <a:p>
          <a:r>
            <a:rPr lang="en-US"/>
            <a:t>PCA / Regression</a:t>
          </a:r>
          <a:endParaRPr lang="LID4096" dirty="0"/>
        </a:p>
      </dgm:t>
    </dgm:pt>
    <dgm:pt modelId="{E9A3E9EC-DF92-4660-8EAB-166420551A13}" type="parTrans" cxnId="{FF387548-255D-4552-819F-72340AC64BB4}">
      <dgm:prSet/>
      <dgm:spPr/>
      <dgm:t>
        <a:bodyPr/>
        <a:lstStyle/>
        <a:p>
          <a:endParaRPr lang="LID4096"/>
        </a:p>
      </dgm:t>
    </dgm:pt>
    <dgm:pt modelId="{6D761592-CEE5-4102-8DB4-960F547FAC07}" type="sibTrans" cxnId="{FF387548-255D-4552-819F-72340AC64BB4}">
      <dgm:prSet/>
      <dgm:spPr/>
      <dgm:t>
        <a:bodyPr/>
        <a:lstStyle/>
        <a:p>
          <a:endParaRPr lang="LID4096"/>
        </a:p>
      </dgm:t>
    </dgm:pt>
    <dgm:pt modelId="{F820B5A1-684D-4761-BAF2-938B40D226F0}">
      <dgm:prSet/>
      <dgm:spPr/>
      <dgm:t>
        <a:bodyPr/>
        <a:lstStyle/>
        <a:p>
          <a:r>
            <a:rPr lang="en-US"/>
            <a:t>Classifiers / ML</a:t>
          </a:r>
          <a:endParaRPr lang="LID4096" dirty="0"/>
        </a:p>
      </dgm:t>
    </dgm:pt>
    <dgm:pt modelId="{41D5CEE6-3417-402E-BF94-179B34D82001}" type="parTrans" cxnId="{877153F2-976C-45B0-8B49-96251600939E}">
      <dgm:prSet/>
      <dgm:spPr/>
      <dgm:t>
        <a:bodyPr/>
        <a:lstStyle/>
        <a:p>
          <a:endParaRPr lang="LID4096"/>
        </a:p>
      </dgm:t>
    </dgm:pt>
    <dgm:pt modelId="{C3C5FFC1-48F4-4895-B1A5-C05186EBA264}" type="sibTrans" cxnId="{877153F2-976C-45B0-8B49-96251600939E}">
      <dgm:prSet/>
      <dgm:spPr/>
      <dgm:t>
        <a:bodyPr/>
        <a:lstStyle/>
        <a:p>
          <a:endParaRPr lang="LID4096"/>
        </a:p>
      </dgm:t>
    </dgm:pt>
    <dgm:pt modelId="{4DE26852-C4F8-4AD0-ABF4-67F0AE7F6260}">
      <dgm:prSet/>
      <dgm:spPr/>
      <dgm:t>
        <a:bodyPr/>
        <a:lstStyle/>
        <a:p>
          <a:r>
            <a:rPr lang="en-US" dirty="0"/>
            <a:t>Anomaly detection</a:t>
          </a:r>
          <a:endParaRPr lang="LID4096" dirty="0"/>
        </a:p>
      </dgm:t>
    </dgm:pt>
    <dgm:pt modelId="{925AE5AE-7CB2-4E5F-B38A-919867327A5B}" type="parTrans" cxnId="{7A3B69C0-1340-4F81-9F4D-9FA78473812B}">
      <dgm:prSet/>
      <dgm:spPr/>
      <dgm:t>
        <a:bodyPr/>
        <a:lstStyle/>
        <a:p>
          <a:endParaRPr lang="LID4096"/>
        </a:p>
      </dgm:t>
    </dgm:pt>
    <dgm:pt modelId="{419697AA-1569-40EE-890B-BC0EF91DCDD6}" type="sibTrans" cxnId="{7A3B69C0-1340-4F81-9F4D-9FA78473812B}">
      <dgm:prSet/>
      <dgm:spPr/>
      <dgm:t>
        <a:bodyPr/>
        <a:lstStyle/>
        <a:p>
          <a:endParaRPr lang="LID4096"/>
        </a:p>
      </dgm:t>
    </dgm:pt>
    <dgm:pt modelId="{AD78EAC9-FEA5-4F53-A44A-B0AC43A8594F}" type="pres">
      <dgm:prSet presAssocID="{266C2CA3-B870-4E08-8EC7-4569A9A5AE38}" presName="diagram" presStyleCnt="0">
        <dgm:presLayoutVars>
          <dgm:dir/>
          <dgm:resizeHandles val="exact"/>
        </dgm:presLayoutVars>
      </dgm:prSet>
      <dgm:spPr/>
    </dgm:pt>
    <dgm:pt modelId="{5A3AF0A5-C0A5-47DD-9094-FBAB38223FBB}" type="pres">
      <dgm:prSet presAssocID="{D0EBF8F5-1DF9-4382-ADB9-95B0A27095A6}" presName="node" presStyleLbl="node1" presStyleIdx="0" presStyleCnt="5">
        <dgm:presLayoutVars>
          <dgm:bulletEnabled val="1"/>
        </dgm:presLayoutVars>
      </dgm:prSet>
      <dgm:spPr/>
    </dgm:pt>
    <dgm:pt modelId="{3D60D472-BD0C-459E-98A9-681416A31C56}" type="pres">
      <dgm:prSet presAssocID="{327F4CCE-D8CB-41E9-9040-EBCA4C14350A}" presName="sibTrans" presStyleCnt="0"/>
      <dgm:spPr/>
    </dgm:pt>
    <dgm:pt modelId="{D4A64F1A-E7C4-4EC4-AB40-4017A3D08134}" type="pres">
      <dgm:prSet presAssocID="{65BFE56E-6BC4-477C-8FE9-6591F1AB16AB}" presName="node" presStyleLbl="node1" presStyleIdx="1" presStyleCnt="5">
        <dgm:presLayoutVars>
          <dgm:bulletEnabled val="1"/>
        </dgm:presLayoutVars>
      </dgm:prSet>
      <dgm:spPr/>
    </dgm:pt>
    <dgm:pt modelId="{9B8C0097-AF0E-4720-A6FA-ED1722636137}" type="pres">
      <dgm:prSet presAssocID="{63C99664-ED8E-4725-B1FE-2685F5503BAD}" presName="sibTrans" presStyleCnt="0"/>
      <dgm:spPr/>
    </dgm:pt>
    <dgm:pt modelId="{BDC8F72D-3632-49EA-A6A6-8559EB870D50}" type="pres">
      <dgm:prSet presAssocID="{7BF24447-3ED7-495E-B7D9-74D628B9C768}" presName="node" presStyleLbl="node1" presStyleIdx="2" presStyleCnt="5">
        <dgm:presLayoutVars>
          <dgm:bulletEnabled val="1"/>
        </dgm:presLayoutVars>
      </dgm:prSet>
      <dgm:spPr/>
    </dgm:pt>
    <dgm:pt modelId="{7398A8C5-91FD-4A89-8109-B225327F8C33}" type="pres">
      <dgm:prSet presAssocID="{6D761592-CEE5-4102-8DB4-960F547FAC07}" presName="sibTrans" presStyleCnt="0"/>
      <dgm:spPr/>
    </dgm:pt>
    <dgm:pt modelId="{0714329A-6F9B-4120-AA9F-BEF1213C9FFC}" type="pres">
      <dgm:prSet presAssocID="{F820B5A1-684D-4761-BAF2-938B40D226F0}" presName="node" presStyleLbl="node1" presStyleIdx="3" presStyleCnt="5">
        <dgm:presLayoutVars>
          <dgm:bulletEnabled val="1"/>
        </dgm:presLayoutVars>
      </dgm:prSet>
      <dgm:spPr/>
    </dgm:pt>
    <dgm:pt modelId="{6D8AA162-A288-4D8B-8430-23231AC7FEF3}" type="pres">
      <dgm:prSet presAssocID="{C3C5FFC1-48F4-4895-B1A5-C05186EBA264}" presName="sibTrans" presStyleCnt="0"/>
      <dgm:spPr/>
    </dgm:pt>
    <dgm:pt modelId="{919FA4D2-0E48-4058-8F15-FDF91552B871}" type="pres">
      <dgm:prSet presAssocID="{4DE26852-C4F8-4AD0-ABF4-67F0AE7F6260}" presName="node" presStyleLbl="node1" presStyleIdx="4" presStyleCnt="5">
        <dgm:presLayoutVars>
          <dgm:bulletEnabled val="1"/>
        </dgm:presLayoutVars>
      </dgm:prSet>
      <dgm:spPr/>
    </dgm:pt>
  </dgm:ptLst>
  <dgm:cxnLst>
    <dgm:cxn modelId="{E3267600-3061-4457-A07A-7C585D1BAD0F}" srcId="{266C2CA3-B870-4E08-8EC7-4569A9A5AE38}" destId="{65BFE56E-6BC4-477C-8FE9-6591F1AB16AB}" srcOrd="1" destOrd="0" parTransId="{58D0313B-5D1E-4C0A-B64D-92EC25920C4A}" sibTransId="{63C99664-ED8E-4725-B1FE-2685F5503BAD}"/>
    <dgm:cxn modelId="{12D0903A-5C98-44F7-A7B2-F5536E653F57}" type="presOf" srcId="{D0EBF8F5-1DF9-4382-ADB9-95B0A27095A6}" destId="{5A3AF0A5-C0A5-47DD-9094-FBAB38223FBB}" srcOrd="0" destOrd="0" presId="urn:microsoft.com/office/officeart/2005/8/layout/default"/>
    <dgm:cxn modelId="{5220ED62-8727-4643-B6B7-BEBBED4948C3}" type="presOf" srcId="{F820B5A1-684D-4761-BAF2-938B40D226F0}" destId="{0714329A-6F9B-4120-AA9F-BEF1213C9FFC}" srcOrd="0" destOrd="0" presId="urn:microsoft.com/office/officeart/2005/8/layout/default"/>
    <dgm:cxn modelId="{FF387548-255D-4552-819F-72340AC64BB4}" srcId="{266C2CA3-B870-4E08-8EC7-4569A9A5AE38}" destId="{7BF24447-3ED7-495E-B7D9-74D628B9C768}" srcOrd="2" destOrd="0" parTransId="{E9A3E9EC-DF92-4660-8EAB-166420551A13}" sibTransId="{6D761592-CEE5-4102-8DB4-960F547FAC07}"/>
    <dgm:cxn modelId="{75043A4A-486C-451D-A8D2-694AF842DFA7}" srcId="{266C2CA3-B870-4E08-8EC7-4569A9A5AE38}" destId="{D0EBF8F5-1DF9-4382-ADB9-95B0A27095A6}" srcOrd="0" destOrd="0" parTransId="{2731E741-3CCA-4686-8E7A-14C663E83822}" sibTransId="{327F4CCE-D8CB-41E9-9040-EBCA4C14350A}"/>
    <dgm:cxn modelId="{A717A4A5-F6D2-4F05-9327-C585A22AD318}" type="presOf" srcId="{65BFE56E-6BC4-477C-8FE9-6591F1AB16AB}" destId="{D4A64F1A-E7C4-4EC4-AB40-4017A3D08134}" srcOrd="0" destOrd="0" presId="urn:microsoft.com/office/officeart/2005/8/layout/default"/>
    <dgm:cxn modelId="{7A3B69C0-1340-4F81-9F4D-9FA78473812B}" srcId="{266C2CA3-B870-4E08-8EC7-4569A9A5AE38}" destId="{4DE26852-C4F8-4AD0-ABF4-67F0AE7F6260}" srcOrd="4" destOrd="0" parTransId="{925AE5AE-7CB2-4E5F-B38A-919867327A5B}" sibTransId="{419697AA-1569-40EE-890B-BC0EF91DCDD6}"/>
    <dgm:cxn modelId="{F97E28C4-0396-484B-89C2-BF7F1C39669F}" type="presOf" srcId="{7BF24447-3ED7-495E-B7D9-74D628B9C768}" destId="{BDC8F72D-3632-49EA-A6A6-8559EB870D50}" srcOrd="0" destOrd="0" presId="urn:microsoft.com/office/officeart/2005/8/layout/default"/>
    <dgm:cxn modelId="{C0CF22E0-DFFC-4253-A5EF-A7FFAFCF631A}" type="presOf" srcId="{266C2CA3-B870-4E08-8EC7-4569A9A5AE38}" destId="{AD78EAC9-FEA5-4F53-A44A-B0AC43A8594F}" srcOrd="0" destOrd="0" presId="urn:microsoft.com/office/officeart/2005/8/layout/default"/>
    <dgm:cxn modelId="{7AE876E6-20EA-4761-98D1-659513C9CD07}" type="presOf" srcId="{4DE26852-C4F8-4AD0-ABF4-67F0AE7F6260}" destId="{919FA4D2-0E48-4058-8F15-FDF91552B871}" srcOrd="0" destOrd="0" presId="urn:microsoft.com/office/officeart/2005/8/layout/default"/>
    <dgm:cxn modelId="{877153F2-976C-45B0-8B49-96251600939E}" srcId="{266C2CA3-B870-4E08-8EC7-4569A9A5AE38}" destId="{F820B5A1-684D-4761-BAF2-938B40D226F0}" srcOrd="3" destOrd="0" parTransId="{41D5CEE6-3417-402E-BF94-179B34D82001}" sibTransId="{C3C5FFC1-48F4-4895-B1A5-C05186EBA264}"/>
    <dgm:cxn modelId="{98053729-955C-4011-A272-5A7F6E4F4551}" type="presParOf" srcId="{AD78EAC9-FEA5-4F53-A44A-B0AC43A8594F}" destId="{5A3AF0A5-C0A5-47DD-9094-FBAB38223FBB}" srcOrd="0" destOrd="0" presId="urn:microsoft.com/office/officeart/2005/8/layout/default"/>
    <dgm:cxn modelId="{F0EB524B-F838-4BAD-8D6F-914B3E62C9AF}" type="presParOf" srcId="{AD78EAC9-FEA5-4F53-A44A-B0AC43A8594F}" destId="{3D60D472-BD0C-459E-98A9-681416A31C56}" srcOrd="1" destOrd="0" presId="urn:microsoft.com/office/officeart/2005/8/layout/default"/>
    <dgm:cxn modelId="{4EECEE5E-E8E5-4A18-9D23-E8FC1DB7A2DA}" type="presParOf" srcId="{AD78EAC9-FEA5-4F53-A44A-B0AC43A8594F}" destId="{D4A64F1A-E7C4-4EC4-AB40-4017A3D08134}" srcOrd="2" destOrd="0" presId="urn:microsoft.com/office/officeart/2005/8/layout/default"/>
    <dgm:cxn modelId="{9448DB26-BBE3-4476-ADB2-80143DD0799E}" type="presParOf" srcId="{AD78EAC9-FEA5-4F53-A44A-B0AC43A8594F}" destId="{9B8C0097-AF0E-4720-A6FA-ED1722636137}" srcOrd="3" destOrd="0" presId="urn:microsoft.com/office/officeart/2005/8/layout/default"/>
    <dgm:cxn modelId="{EF5378C7-CD0C-4212-B379-4571622F48FF}" type="presParOf" srcId="{AD78EAC9-FEA5-4F53-A44A-B0AC43A8594F}" destId="{BDC8F72D-3632-49EA-A6A6-8559EB870D50}" srcOrd="4" destOrd="0" presId="urn:microsoft.com/office/officeart/2005/8/layout/default"/>
    <dgm:cxn modelId="{528E88E7-3CB8-43A6-8E3A-1405CAE396CD}" type="presParOf" srcId="{AD78EAC9-FEA5-4F53-A44A-B0AC43A8594F}" destId="{7398A8C5-91FD-4A89-8109-B225327F8C33}" srcOrd="5" destOrd="0" presId="urn:microsoft.com/office/officeart/2005/8/layout/default"/>
    <dgm:cxn modelId="{3175A099-D41A-4675-8C2F-7BC94B05A66A}" type="presParOf" srcId="{AD78EAC9-FEA5-4F53-A44A-B0AC43A8594F}" destId="{0714329A-6F9B-4120-AA9F-BEF1213C9FFC}" srcOrd="6" destOrd="0" presId="urn:microsoft.com/office/officeart/2005/8/layout/default"/>
    <dgm:cxn modelId="{F6D2D9E4-0C20-451E-B571-C131EFCB5BCA}" type="presParOf" srcId="{AD78EAC9-FEA5-4F53-A44A-B0AC43A8594F}" destId="{6D8AA162-A288-4D8B-8430-23231AC7FEF3}" srcOrd="7" destOrd="0" presId="urn:microsoft.com/office/officeart/2005/8/layout/default"/>
    <dgm:cxn modelId="{176621A4-2A5C-47A2-B2FC-F82FE890F01D}" type="presParOf" srcId="{AD78EAC9-FEA5-4F53-A44A-B0AC43A8594F}" destId="{919FA4D2-0E48-4058-8F15-FDF91552B87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B9AC3-2E1B-4B2B-9795-E77A8CB3E4C7}">
      <dsp:nvSpPr>
        <dsp:cNvPr id="0" name=""/>
        <dsp:cNvSpPr/>
      </dsp:nvSpPr>
      <dsp:spPr>
        <a:xfrm>
          <a:off x="3571" y="102989"/>
          <a:ext cx="1561703" cy="9370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B2D45"/>
              </a:solidFill>
              <a:latin typeface="Arial" pitchFamily="34" charset="0"/>
              <a:ea typeface="Arial" pitchFamily="34" charset="-122"/>
              <a:cs typeface="Arial" pitchFamily="34" charset="-120"/>
            </a:rPr>
            <a:t>Excitation</a:t>
          </a:r>
          <a:endParaRPr lang="LID4096" sz="2200" kern="1200" dirty="0"/>
        </a:p>
      </dsp:txBody>
      <dsp:txXfrm>
        <a:off x="31015" y="130433"/>
        <a:ext cx="1506815" cy="882133"/>
      </dsp:txXfrm>
    </dsp:sp>
    <dsp:sp modelId="{FC117675-5AD7-4B3B-8EDA-D86A12FC6677}">
      <dsp:nvSpPr>
        <dsp:cNvPr id="0" name=""/>
        <dsp:cNvSpPr/>
      </dsp:nvSpPr>
      <dsp:spPr>
        <a:xfrm>
          <a:off x="1721445" y="377848"/>
          <a:ext cx="331081" cy="3873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LID4096" sz="1700" kern="1200"/>
        </a:p>
      </dsp:txBody>
      <dsp:txXfrm>
        <a:off x="1721445" y="455308"/>
        <a:ext cx="231757" cy="232382"/>
      </dsp:txXfrm>
    </dsp:sp>
    <dsp:sp modelId="{E0931282-389B-4D77-8163-F33364F73AC6}">
      <dsp:nvSpPr>
        <dsp:cNvPr id="0" name=""/>
        <dsp:cNvSpPr/>
      </dsp:nvSpPr>
      <dsp:spPr>
        <a:xfrm>
          <a:off x="2189956" y="102989"/>
          <a:ext cx="1561703" cy="9370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Vibration response</a:t>
          </a:r>
          <a:endParaRPr lang="LID4096" sz="2200" kern="1200" dirty="0"/>
        </a:p>
      </dsp:txBody>
      <dsp:txXfrm>
        <a:off x="2217400" y="130433"/>
        <a:ext cx="1506815" cy="882133"/>
      </dsp:txXfrm>
    </dsp:sp>
    <dsp:sp modelId="{71E4AEA1-4F25-48A4-B6F1-A5FBE72B14AC}">
      <dsp:nvSpPr>
        <dsp:cNvPr id="0" name=""/>
        <dsp:cNvSpPr/>
      </dsp:nvSpPr>
      <dsp:spPr>
        <a:xfrm>
          <a:off x="3907829" y="377848"/>
          <a:ext cx="331081" cy="3873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LID4096" sz="1700" kern="1200"/>
        </a:p>
      </dsp:txBody>
      <dsp:txXfrm>
        <a:off x="3907829" y="455308"/>
        <a:ext cx="231757" cy="232382"/>
      </dsp:txXfrm>
    </dsp:sp>
    <dsp:sp modelId="{FD616DE1-DFBD-4D24-A7E8-66FB6EF44DFE}">
      <dsp:nvSpPr>
        <dsp:cNvPr id="0" name=""/>
        <dsp:cNvSpPr/>
      </dsp:nvSpPr>
      <dsp:spPr>
        <a:xfrm>
          <a:off x="4376340" y="102989"/>
          <a:ext cx="1561703" cy="9370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Modal pattern</a:t>
          </a:r>
          <a:endParaRPr lang="LID4096" sz="2200" kern="1200" dirty="0"/>
        </a:p>
      </dsp:txBody>
      <dsp:txXfrm>
        <a:off x="4403784" y="130433"/>
        <a:ext cx="1506815" cy="882133"/>
      </dsp:txXfrm>
    </dsp:sp>
    <dsp:sp modelId="{074CEB4B-DB60-42EC-AB83-1C4CA2B1FCFB}">
      <dsp:nvSpPr>
        <dsp:cNvPr id="0" name=""/>
        <dsp:cNvSpPr/>
      </dsp:nvSpPr>
      <dsp:spPr>
        <a:xfrm>
          <a:off x="6094214" y="377848"/>
          <a:ext cx="331081" cy="3873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LID4096" sz="1700" kern="1200"/>
        </a:p>
      </dsp:txBody>
      <dsp:txXfrm>
        <a:off x="6094214" y="455308"/>
        <a:ext cx="231757" cy="232382"/>
      </dsp:txXfrm>
    </dsp:sp>
    <dsp:sp modelId="{162DE851-2FC7-4BF9-8CC6-9A15E7DA0476}">
      <dsp:nvSpPr>
        <dsp:cNvPr id="0" name=""/>
        <dsp:cNvSpPr/>
      </dsp:nvSpPr>
      <dsp:spPr>
        <a:xfrm>
          <a:off x="6562724" y="102989"/>
          <a:ext cx="1561703" cy="9370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Pass / Fail</a:t>
          </a:r>
          <a:endParaRPr lang="LID4096" sz="2200" kern="1200" dirty="0"/>
        </a:p>
      </dsp:txBody>
      <dsp:txXfrm>
        <a:off x="6590168" y="130433"/>
        <a:ext cx="1506815" cy="88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E2A5E-60F1-45B8-9C0F-D114934341D7}">
      <dsp:nvSpPr>
        <dsp:cNvPr id="0" name=""/>
        <dsp:cNvSpPr/>
      </dsp:nvSpPr>
      <dsp:spPr>
        <a:xfrm>
          <a:off x="0" y="35553"/>
          <a:ext cx="5334000" cy="13782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B2D45"/>
              </a:solidFill>
              <a:latin typeface="Arial" pitchFamily="34" charset="0"/>
              <a:ea typeface="Arial" pitchFamily="34" charset="-122"/>
              <a:cs typeface="Arial" pitchFamily="34" charset="-120"/>
            </a:rPr>
            <a:t>Whole-body response
</a:t>
          </a:r>
          <a:r>
            <a:rPr lang="en-US" sz="1900" kern="1200" dirty="0">
              <a:solidFill>
                <a:srgbClr val="0B2D45"/>
              </a:solidFill>
              <a:latin typeface="Arial" pitchFamily="34" charset="0"/>
              <a:ea typeface="Arial" pitchFamily="34" charset="-122"/>
              <a:cs typeface="Arial" pitchFamily="34" charset="-120"/>
            </a:rPr>
            <a:t>The part vibrates according to its stiffness, mass distribution, damping, and boundary contact.</a:t>
          </a:r>
          <a:endParaRPr lang="LID4096" sz="1900" kern="1200" dirty="0"/>
        </a:p>
      </dsp:txBody>
      <dsp:txXfrm>
        <a:off x="67281" y="102834"/>
        <a:ext cx="5199438" cy="1243697"/>
      </dsp:txXfrm>
    </dsp:sp>
    <dsp:sp modelId="{0FA464AE-0F14-482E-9927-FBEE665FC370}">
      <dsp:nvSpPr>
        <dsp:cNvPr id="0" name=""/>
        <dsp:cNvSpPr/>
      </dsp:nvSpPr>
      <dsp:spPr>
        <a:xfrm>
          <a:off x="0" y="1468533"/>
          <a:ext cx="5334000" cy="13782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B2D45"/>
              </a:solidFill>
              <a:latin typeface="Arial" pitchFamily="34" charset="0"/>
              <a:ea typeface="Arial" pitchFamily="34" charset="-122"/>
              <a:cs typeface="Arial" pitchFamily="34" charset="-120"/>
            </a:rPr>
            <a:t>Modal changes
</a:t>
          </a:r>
          <a:r>
            <a:rPr lang="en-US" sz="1900" kern="1200" dirty="0">
              <a:solidFill>
                <a:srgbClr val="0B2D45"/>
              </a:solidFill>
              <a:latin typeface="Arial" pitchFamily="34" charset="0"/>
              <a:ea typeface="Arial" pitchFamily="34" charset="-122"/>
              <a:cs typeface="Arial" pitchFamily="34" charset="-120"/>
            </a:rPr>
            <a:t>Cracks, voids, nodularity, and geometry deviations can shift frequencies or damping.</a:t>
          </a:r>
          <a:endParaRPr lang="LID4096" sz="1900" kern="1200" dirty="0"/>
        </a:p>
      </dsp:txBody>
      <dsp:txXfrm>
        <a:off x="67281" y="1535814"/>
        <a:ext cx="5199438" cy="1243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F98E-E557-4BBA-BF7D-665175962593}">
      <dsp:nvSpPr>
        <dsp:cNvPr id="0" name=""/>
        <dsp:cNvSpPr/>
      </dsp:nvSpPr>
      <dsp:spPr>
        <a:xfrm>
          <a:off x="0" y="9156"/>
          <a:ext cx="2526469"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Mode fitting</a:t>
          </a:r>
          <a:endParaRPr lang="LID4096" sz="1900" kern="1200" dirty="0"/>
        </a:p>
      </dsp:txBody>
      <dsp:txXfrm>
        <a:off x="21704" y="30860"/>
        <a:ext cx="2483061" cy="401192"/>
      </dsp:txXfrm>
    </dsp:sp>
    <dsp:sp modelId="{C7216142-4145-40BF-AF5C-3E94A7950C7A}">
      <dsp:nvSpPr>
        <dsp:cNvPr id="0" name=""/>
        <dsp:cNvSpPr/>
      </dsp:nvSpPr>
      <dsp:spPr>
        <a:xfrm>
          <a:off x="0" y="508476"/>
          <a:ext cx="2526469" cy="4446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Mode labelling</a:t>
          </a:r>
          <a:endParaRPr lang="LID4096" sz="1900" kern="1200" dirty="0"/>
        </a:p>
      </dsp:txBody>
      <dsp:txXfrm>
        <a:off x="21704" y="530180"/>
        <a:ext cx="2483061" cy="401192"/>
      </dsp:txXfrm>
    </dsp:sp>
    <dsp:sp modelId="{A5C26AEC-149C-471A-AFEF-016FD70CB339}">
      <dsp:nvSpPr>
        <dsp:cNvPr id="0" name=""/>
        <dsp:cNvSpPr/>
      </dsp:nvSpPr>
      <dsp:spPr>
        <a:xfrm>
          <a:off x="0" y="1007796"/>
          <a:ext cx="2526469" cy="4446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Feature extraction</a:t>
          </a:r>
          <a:endParaRPr lang="LID4096" sz="1900" kern="1200" dirty="0"/>
        </a:p>
      </dsp:txBody>
      <dsp:txXfrm>
        <a:off x="21704" y="1029500"/>
        <a:ext cx="2483061" cy="401192"/>
      </dsp:txXfrm>
    </dsp:sp>
    <dsp:sp modelId="{DF6285CE-63F0-48E4-9953-4091CFF13ABB}">
      <dsp:nvSpPr>
        <dsp:cNvPr id="0" name=""/>
        <dsp:cNvSpPr/>
      </dsp:nvSpPr>
      <dsp:spPr>
        <a:xfrm>
          <a:off x="0" y="1507116"/>
          <a:ext cx="2526469" cy="444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Decision models</a:t>
          </a:r>
          <a:endParaRPr lang="LID4096" sz="1900" kern="1200" dirty="0"/>
        </a:p>
      </dsp:txBody>
      <dsp:txXfrm>
        <a:off x="21704" y="1528820"/>
        <a:ext cx="2483061" cy="401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76338-FA11-4294-AB96-0F33EB03EC77}">
      <dsp:nvSpPr>
        <dsp:cNvPr id="0" name=""/>
        <dsp:cNvSpPr/>
      </dsp:nvSpPr>
      <dsp:spPr>
        <a:xfrm>
          <a:off x="5250" y="0"/>
          <a:ext cx="1569254" cy="6212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Sweep input</a:t>
          </a:r>
          <a:endParaRPr lang="LID4096" sz="1700" kern="1200" dirty="0"/>
        </a:p>
      </dsp:txBody>
      <dsp:txXfrm>
        <a:off x="23445" y="18195"/>
        <a:ext cx="1532864" cy="584830"/>
      </dsp:txXfrm>
    </dsp:sp>
    <dsp:sp modelId="{87EA69C8-AF9C-46A6-8FAF-1F321901BEA6}">
      <dsp:nvSpPr>
        <dsp:cNvPr id="0" name=""/>
        <dsp:cNvSpPr/>
      </dsp:nvSpPr>
      <dsp:spPr>
        <a:xfrm>
          <a:off x="1731430" y="116022"/>
          <a:ext cx="332682" cy="3891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LID4096" sz="1400" kern="1200"/>
        </a:p>
      </dsp:txBody>
      <dsp:txXfrm>
        <a:off x="1731430" y="193857"/>
        <a:ext cx="232877" cy="233505"/>
      </dsp:txXfrm>
    </dsp:sp>
    <dsp:sp modelId="{657CDD69-1CFE-47D4-8233-D71751FA410A}">
      <dsp:nvSpPr>
        <dsp:cNvPr id="0" name=""/>
        <dsp:cNvSpPr/>
      </dsp:nvSpPr>
      <dsp:spPr>
        <a:xfrm>
          <a:off x="2202207" y="0"/>
          <a:ext cx="1569254" cy="6212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Multi-channel response</a:t>
          </a:r>
          <a:endParaRPr lang="LID4096" sz="1700" kern="1200" dirty="0"/>
        </a:p>
      </dsp:txBody>
      <dsp:txXfrm>
        <a:off x="2220402" y="18195"/>
        <a:ext cx="1532864" cy="584830"/>
      </dsp:txXfrm>
    </dsp:sp>
    <dsp:sp modelId="{6F759969-DBCE-4D60-8AE6-EAF2D58C8D65}">
      <dsp:nvSpPr>
        <dsp:cNvPr id="0" name=""/>
        <dsp:cNvSpPr/>
      </dsp:nvSpPr>
      <dsp:spPr>
        <a:xfrm>
          <a:off x="3928387" y="116022"/>
          <a:ext cx="332682" cy="3891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LID4096" sz="1400" kern="1200"/>
        </a:p>
      </dsp:txBody>
      <dsp:txXfrm>
        <a:off x="3928387" y="193857"/>
        <a:ext cx="232877" cy="233505"/>
      </dsp:txXfrm>
    </dsp:sp>
    <dsp:sp modelId="{4FF0F0EB-CFBA-4181-8C33-F033B8A137FD}">
      <dsp:nvSpPr>
        <dsp:cNvPr id="0" name=""/>
        <dsp:cNvSpPr/>
      </dsp:nvSpPr>
      <dsp:spPr>
        <a:xfrm>
          <a:off x="4399163" y="0"/>
          <a:ext cx="1569254" cy="6212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Frequency response</a:t>
          </a:r>
          <a:endParaRPr lang="LID4096" sz="1700" kern="1200" dirty="0"/>
        </a:p>
      </dsp:txBody>
      <dsp:txXfrm>
        <a:off x="4417358" y="18195"/>
        <a:ext cx="1532864" cy="584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ECA00-7F93-4A84-B420-80639056C29D}">
      <dsp:nvSpPr>
        <dsp:cNvPr id="0" name=""/>
        <dsp:cNvSpPr/>
      </dsp:nvSpPr>
      <dsp:spPr>
        <a:xfrm>
          <a:off x="859673" y="133"/>
          <a:ext cx="2463904" cy="14783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itchFamily="34" charset="0"/>
              <a:ea typeface="Arial" pitchFamily="34" charset="-122"/>
              <a:cs typeface="Arial" pitchFamily="34" charset="-120"/>
            </a:rPr>
            <a:t>ARI application domain
</a:t>
          </a:r>
          <a:r>
            <a:rPr lang="en-US" sz="1600" kern="1200" dirty="0">
              <a:latin typeface="Arial" pitchFamily="34" charset="0"/>
              <a:ea typeface="Arial" pitchFamily="34" charset="-122"/>
              <a:cs typeface="Arial" pitchFamily="34" charset="-120"/>
            </a:rPr>
            <a:t>Large cast iron parts: brake calipers, knuckles, engine handles, and similar components</a:t>
          </a:r>
          <a:endParaRPr lang="LID4096" sz="1600" kern="1200" dirty="0"/>
        </a:p>
      </dsp:txBody>
      <dsp:txXfrm>
        <a:off x="859673" y="133"/>
        <a:ext cx="2463904" cy="1478342"/>
      </dsp:txXfrm>
    </dsp:sp>
    <dsp:sp modelId="{490303C8-8835-4664-996B-F8A8E1FDA664}">
      <dsp:nvSpPr>
        <dsp:cNvPr id="0" name=""/>
        <dsp:cNvSpPr/>
      </dsp:nvSpPr>
      <dsp:spPr>
        <a:xfrm>
          <a:off x="3569968" y="133"/>
          <a:ext cx="2463904" cy="14783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itchFamily="34" charset="0"/>
              <a:ea typeface="Arial" pitchFamily="34" charset="-122"/>
              <a:cs typeface="Arial" pitchFamily="34" charset="-120"/>
            </a:rPr>
            <a:t>Detected responses
</a:t>
          </a:r>
          <a:r>
            <a:rPr lang="en-US" sz="1600" kern="1200" dirty="0">
              <a:latin typeface="Arial" pitchFamily="34" charset="0"/>
              <a:ea typeface="Arial" pitchFamily="34" charset="-122"/>
              <a:cs typeface="Arial" pitchFamily="34" charset="-120"/>
            </a:rPr>
            <a:t>Changes related to low nodularity, cold shut, shrinkage, cracks, and geometry deviation</a:t>
          </a:r>
          <a:endParaRPr lang="LID4096" sz="1600" kern="1200" dirty="0"/>
        </a:p>
      </dsp:txBody>
      <dsp:txXfrm>
        <a:off x="3569968" y="133"/>
        <a:ext cx="2463904" cy="1478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E75FD-35E4-4A73-8FC8-D163D355C222}">
      <dsp:nvSpPr>
        <dsp:cNvPr id="0" name=""/>
        <dsp:cNvSpPr/>
      </dsp:nvSpPr>
      <dsp:spPr>
        <a:xfrm>
          <a:off x="2965" y="655349"/>
          <a:ext cx="1122874" cy="6737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Excitation</a:t>
          </a:r>
          <a:endParaRPr lang="LID4096" sz="1600" kern="1200" dirty="0"/>
        </a:p>
      </dsp:txBody>
      <dsp:txXfrm>
        <a:off x="22698" y="675082"/>
        <a:ext cx="1083408" cy="634258"/>
      </dsp:txXfrm>
    </dsp:sp>
    <dsp:sp modelId="{B7BDD859-8528-48AD-9AE6-C1C96DEDBE66}">
      <dsp:nvSpPr>
        <dsp:cNvPr id="0" name=""/>
        <dsp:cNvSpPr/>
      </dsp:nvSpPr>
      <dsp:spPr>
        <a:xfrm>
          <a:off x="1238127" y="852975"/>
          <a:ext cx="238049" cy="278472"/>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ID4096" sz="1200" kern="1200"/>
        </a:p>
      </dsp:txBody>
      <dsp:txXfrm>
        <a:off x="1238127" y="908669"/>
        <a:ext cx="166634" cy="167084"/>
      </dsp:txXfrm>
    </dsp:sp>
    <dsp:sp modelId="{96948F2D-3F08-4503-80D9-6636C2D4E5B3}">
      <dsp:nvSpPr>
        <dsp:cNvPr id="0" name=""/>
        <dsp:cNvSpPr/>
      </dsp:nvSpPr>
      <dsp:spPr>
        <a:xfrm>
          <a:off x="1574989" y="655349"/>
          <a:ext cx="1122874" cy="6737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Response</a:t>
          </a:r>
          <a:endParaRPr lang="LID4096" sz="1600" kern="1200" dirty="0"/>
        </a:p>
      </dsp:txBody>
      <dsp:txXfrm>
        <a:off x="1594722" y="675082"/>
        <a:ext cx="1083408" cy="634258"/>
      </dsp:txXfrm>
    </dsp:sp>
    <dsp:sp modelId="{FC07AC9D-7EBF-4C59-9476-64E7B365A36A}">
      <dsp:nvSpPr>
        <dsp:cNvPr id="0" name=""/>
        <dsp:cNvSpPr/>
      </dsp:nvSpPr>
      <dsp:spPr>
        <a:xfrm>
          <a:off x="2810152" y="852975"/>
          <a:ext cx="238049" cy="278472"/>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ID4096" sz="1200" kern="1200"/>
        </a:p>
      </dsp:txBody>
      <dsp:txXfrm>
        <a:off x="2810152" y="908669"/>
        <a:ext cx="166634" cy="167084"/>
      </dsp:txXfrm>
    </dsp:sp>
    <dsp:sp modelId="{77E577B7-31F6-47F7-AC84-ACA8CDE5D418}">
      <dsp:nvSpPr>
        <dsp:cNvPr id="0" name=""/>
        <dsp:cNvSpPr/>
      </dsp:nvSpPr>
      <dsp:spPr>
        <a:xfrm>
          <a:off x="3147014" y="655349"/>
          <a:ext cx="1122874" cy="6737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Transfer function</a:t>
          </a:r>
          <a:endParaRPr lang="LID4096" sz="1600" kern="1200" dirty="0"/>
        </a:p>
      </dsp:txBody>
      <dsp:txXfrm>
        <a:off x="3166747" y="675082"/>
        <a:ext cx="1083408" cy="634258"/>
      </dsp:txXfrm>
    </dsp:sp>
    <dsp:sp modelId="{9E0CEF60-68E9-4842-AA5F-2545D4EC6C83}">
      <dsp:nvSpPr>
        <dsp:cNvPr id="0" name=""/>
        <dsp:cNvSpPr/>
      </dsp:nvSpPr>
      <dsp:spPr>
        <a:xfrm>
          <a:off x="4382176" y="852975"/>
          <a:ext cx="238049" cy="278472"/>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ID4096" sz="1200" kern="1200"/>
        </a:p>
      </dsp:txBody>
      <dsp:txXfrm>
        <a:off x="4382176" y="908669"/>
        <a:ext cx="166634" cy="167084"/>
      </dsp:txXfrm>
    </dsp:sp>
    <dsp:sp modelId="{1B5A3143-553D-40E9-9CC1-0B9EDA68E9B5}">
      <dsp:nvSpPr>
        <dsp:cNvPr id="0" name=""/>
        <dsp:cNvSpPr/>
      </dsp:nvSpPr>
      <dsp:spPr>
        <a:xfrm>
          <a:off x="4719039" y="655349"/>
          <a:ext cx="1122874" cy="6737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Mode fitting</a:t>
          </a:r>
          <a:endParaRPr lang="LID4096" sz="1600" kern="1200" dirty="0"/>
        </a:p>
      </dsp:txBody>
      <dsp:txXfrm>
        <a:off x="4738772" y="675082"/>
        <a:ext cx="1083408" cy="634258"/>
      </dsp:txXfrm>
    </dsp:sp>
    <dsp:sp modelId="{D99E013C-A948-4792-B5C6-6C20B93A5DDA}">
      <dsp:nvSpPr>
        <dsp:cNvPr id="0" name=""/>
        <dsp:cNvSpPr/>
      </dsp:nvSpPr>
      <dsp:spPr>
        <a:xfrm>
          <a:off x="5954201" y="852975"/>
          <a:ext cx="238049" cy="278472"/>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ID4096" sz="1200" kern="1200"/>
        </a:p>
      </dsp:txBody>
      <dsp:txXfrm>
        <a:off x="5954201" y="908669"/>
        <a:ext cx="166634" cy="167084"/>
      </dsp:txXfrm>
    </dsp:sp>
    <dsp:sp modelId="{24037BED-D253-48A8-8D83-00B91E91B300}">
      <dsp:nvSpPr>
        <dsp:cNvPr id="0" name=""/>
        <dsp:cNvSpPr/>
      </dsp:nvSpPr>
      <dsp:spPr>
        <a:xfrm>
          <a:off x="6291063" y="655349"/>
          <a:ext cx="1122874" cy="6737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Mode labelling</a:t>
          </a:r>
          <a:endParaRPr lang="LID4096" sz="1600" kern="1200" dirty="0"/>
        </a:p>
      </dsp:txBody>
      <dsp:txXfrm>
        <a:off x="6310796" y="675082"/>
        <a:ext cx="1083408" cy="634258"/>
      </dsp:txXfrm>
    </dsp:sp>
    <dsp:sp modelId="{E94FF90B-AFFC-436B-B0A1-61C7EE698D1C}">
      <dsp:nvSpPr>
        <dsp:cNvPr id="0" name=""/>
        <dsp:cNvSpPr/>
      </dsp:nvSpPr>
      <dsp:spPr>
        <a:xfrm>
          <a:off x="7526226" y="852975"/>
          <a:ext cx="238049" cy="278472"/>
        </a:xfrm>
        <a:prstGeom prs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ID4096" sz="1200" kern="1200"/>
        </a:p>
      </dsp:txBody>
      <dsp:txXfrm>
        <a:off x="7526226" y="908669"/>
        <a:ext cx="166634" cy="167084"/>
      </dsp:txXfrm>
    </dsp:sp>
    <dsp:sp modelId="{F85F4C2C-4C7A-4B7B-9A41-EE960DF5E141}">
      <dsp:nvSpPr>
        <dsp:cNvPr id="0" name=""/>
        <dsp:cNvSpPr/>
      </dsp:nvSpPr>
      <dsp:spPr>
        <a:xfrm>
          <a:off x="7863088" y="655349"/>
          <a:ext cx="1122874" cy="6737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Features</a:t>
          </a:r>
          <a:endParaRPr lang="LID4096" sz="1600" kern="1200" dirty="0"/>
        </a:p>
      </dsp:txBody>
      <dsp:txXfrm>
        <a:off x="7882821" y="675082"/>
        <a:ext cx="1083408" cy="634258"/>
      </dsp:txXfrm>
    </dsp:sp>
    <dsp:sp modelId="{04A3BC37-5044-42F8-8EAA-756E2C29468E}">
      <dsp:nvSpPr>
        <dsp:cNvPr id="0" name=""/>
        <dsp:cNvSpPr/>
      </dsp:nvSpPr>
      <dsp:spPr>
        <a:xfrm>
          <a:off x="9098250" y="852975"/>
          <a:ext cx="238049" cy="278472"/>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ID4096" sz="1200" kern="1200"/>
        </a:p>
      </dsp:txBody>
      <dsp:txXfrm>
        <a:off x="9098250" y="908669"/>
        <a:ext cx="166634" cy="167084"/>
      </dsp:txXfrm>
    </dsp:sp>
    <dsp:sp modelId="{E0586AD4-DA41-4B25-9694-E75F70609ABA}">
      <dsp:nvSpPr>
        <dsp:cNvPr id="0" name=""/>
        <dsp:cNvSpPr/>
      </dsp:nvSpPr>
      <dsp:spPr>
        <a:xfrm>
          <a:off x="9435113" y="655349"/>
          <a:ext cx="1122874" cy="6737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Decision</a:t>
          </a:r>
          <a:endParaRPr lang="LID4096" sz="1600" kern="1200" dirty="0"/>
        </a:p>
      </dsp:txBody>
      <dsp:txXfrm>
        <a:off x="9454846" y="675082"/>
        <a:ext cx="1083408" cy="6342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B834B-F8D7-43A0-9E46-CCD948E65628}">
      <dsp:nvSpPr>
        <dsp:cNvPr id="0" name=""/>
        <dsp:cNvSpPr/>
      </dsp:nvSpPr>
      <dsp:spPr>
        <a:xfrm>
          <a:off x="1875" y="25670"/>
          <a:ext cx="1828316"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Frequency</a:t>
          </a:r>
          <a:endParaRPr lang="LID4096" sz="1500" kern="1200" dirty="0"/>
        </a:p>
      </dsp:txBody>
      <dsp:txXfrm>
        <a:off x="1875" y="25670"/>
        <a:ext cx="1828316" cy="432000"/>
      </dsp:txXfrm>
    </dsp:sp>
    <dsp:sp modelId="{50303D4F-8C87-457A-95B1-DE6DEBE13E32}">
      <dsp:nvSpPr>
        <dsp:cNvPr id="0" name=""/>
        <dsp:cNvSpPr/>
      </dsp:nvSpPr>
      <dsp:spPr>
        <a:xfrm>
          <a:off x="1875" y="457670"/>
          <a:ext cx="1828316" cy="802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Modal position</a:t>
          </a:r>
          <a:endParaRPr lang="LID4096" sz="1500" kern="1200" dirty="0"/>
        </a:p>
      </dsp:txBody>
      <dsp:txXfrm>
        <a:off x="1875" y="457670"/>
        <a:ext cx="1828316" cy="802912"/>
      </dsp:txXfrm>
    </dsp:sp>
    <dsp:sp modelId="{B1106CEB-9901-4828-8AF9-7836AB6F19AA}">
      <dsp:nvSpPr>
        <dsp:cNvPr id="0" name=""/>
        <dsp:cNvSpPr/>
      </dsp:nvSpPr>
      <dsp:spPr>
        <a:xfrm>
          <a:off x="2086156" y="25670"/>
          <a:ext cx="1828316"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Damping</a:t>
          </a:r>
          <a:endParaRPr lang="LID4096" sz="1500" kern="1200" dirty="0"/>
        </a:p>
      </dsp:txBody>
      <dsp:txXfrm>
        <a:off x="2086156" y="25670"/>
        <a:ext cx="1828316" cy="432000"/>
      </dsp:txXfrm>
    </dsp:sp>
    <dsp:sp modelId="{81E07595-E0C0-41A3-B068-2FB5EDC1A688}">
      <dsp:nvSpPr>
        <dsp:cNvPr id="0" name=""/>
        <dsp:cNvSpPr/>
      </dsp:nvSpPr>
      <dsp:spPr>
        <a:xfrm>
          <a:off x="2086156" y="457670"/>
          <a:ext cx="1828316" cy="802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Modal width / loss</a:t>
          </a:r>
          <a:endParaRPr lang="LID4096" sz="1500" kern="1200" dirty="0"/>
        </a:p>
      </dsp:txBody>
      <dsp:txXfrm>
        <a:off x="2086156" y="457670"/>
        <a:ext cx="1828316" cy="802912"/>
      </dsp:txXfrm>
    </dsp:sp>
    <dsp:sp modelId="{2B53B4F4-418A-4F4E-9AAF-6654705E51A2}">
      <dsp:nvSpPr>
        <dsp:cNvPr id="0" name=""/>
        <dsp:cNvSpPr/>
      </dsp:nvSpPr>
      <dsp:spPr>
        <a:xfrm>
          <a:off x="4170437" y="25670"/>
          <a:ext cx="1828316"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Amplitude</a:t>
          </a:r>
          <a:endParaRPr lang="LID4096" sz="1500" kern="1200" dirty="0"/>
        </a:p>
      </dsp:txBody>
      <dsp:txXfrm>
        <a:off x="4170437" y="25670"/>
        <a:ext cx="1828316" cy="432000"/>
      </dsp:txXfrm>
    </dsp:sp>
    <dsp:sp modelId="{4A51BF5F-3C86-4DD2-BBB0-0CC02F71B642}">
      <dsp:nvSpPr>
        <dsp:cNvPr id="0" name=""/>
        <dsp:cNvSpPr/>
      </dsp:nvSpPr>
      <dsp:spPr>
        <a:xfrm>
          <a:off x="4170437" y="457670"/>
          <a:ext cx="1828316" cy="802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Fitted, not primary diagnostic feature</a:t>
          </a:r>
          <a:endParaRPr lang="LID4096" sz="1500" kern="1200" dirty="0"/>
        </a:p>
      </dsp:txBody>
      <dsp:txXfrm>
        <a:off x="4170437" y="457670"/>
        <a:ext cx="1828316" cy="802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16175-1E28-4363-8402-A1D8D19E179E}">
      <dsp:nvSpPr>
        <dsp:cNvPr id="0" name=""/>
        <dsp:cNvSpPr/>
      </dsp:nvSpPr>
      <dsp:spPr>
        <a:xfrm>
          <a:off x="667234" y="360"/>
          <a:ext cx="2140617" cy="12843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B2D45"/>
              </a:solidFill>
              <a:latin typeface="Arial" pitchFamily="34" charset="0"/>
              <a:ea typeface="Arial" pitchFamily="34" charset="-122"/>
              <a:cs typeface="Arial" pitchFamily="34" charset="-120"/>
            </a:rPr>
            <a:t>Frequencies
</a:t>
          </a:r>
          <a:r>
            <a:rPr lang="en-US" sz="1600" kern="1200" dirty="0">
              <a:solidFill>
                <a:srgbClr val="0B2D45"/>
              </a:solidFill>
              <a:latin typeface="Arial" pitchFamily="34" charset="0"/>
              <a:ea typeface="Arial" pitchFamily="34" charset="-122"/>
              <a:cs typeface="Arial" pitchFamily="34" charset="-120"/>
            </a:rPr>
            <a:t>mode shifts due to stiffness, density, geometry, or structural defects</a:t>
          </a:r>
          <a:endParaRPr lang="en-US" sz="1600" kern="1200" dirty="0"/>
        </a:p>
      </dsp:txBody>
      <dsp:txXfrm>
        <a:off x="667234" y="360"/>
        <a:ext cx="2140617" cy="1284370"/>
      </dsp:txXfrm>
    </dsp:sp>
    <dsp:sp modelId="{EB3EC50E-D7B3-4904-9A71-88A5518E6581}">
      <dsp:nvSpPr>
        <dsp:cNvPr id="0" name=""/>
        <dsp:cNvSpPr/>
      </dsp:nvSpPr>
      <dsp:spPr>
        <a:xfrm>
          <a:off x="3021913" y="360"/>
          <a:ext cx="2140617" cy="12843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B2D45"/>
              </a:solidFill>
              <a:latin typeface="Arial" pitchFamily="34" charset="0"/>
              <a:ea typeface="Arial" pitchFamily="34" charset="-122"/>
              <a:cs typeface="Arial" pitchFamily="34" charset="-120"/>
            </a:rPr>
            <a:t>Damping
</a:t>
          </a:r>
          <a:r>
            <a:rPr lang="en-US" sz="1600" kern="1200" dirty="0">
              <a:solidFill>
                <a:srgbClr val="0B2D45"/>
              </a:solidFill>
              <a:latin typeface="Arial" pitchFamily="34" charset="0"/>
              <a:cs typeface="Arial" pitchFamily="34" charset="-120"/>
            </a:rPr>
            <a:t>increase due to cracks or low nodularity in selected modes</a:t>
          </a:r>
          <a:endParaRPr lang="en-US" sz="1600" kern="1200" dirty="0"/>
        </a:p>
      </dsp:txBody>
      <dsp:txXfrm>
        <a:off x="3021913" y="360"/>
        <a:ext cx="2140617" cy="12843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AF0A5-C0A5-47DD-9094-FBAB38223FBB}">
      <dsp:nvSpPr>
        <dsp:cNvPr id="0" name=""/>
        <dsp:cNvSpPr/>
      </dsp:nvSpPr>
      <dsp:spPr>
        <a:xfrm>
          <a:off x="0" y="372785"/>
          <a:ext cx="1079896" cy="64793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Single-variable limits</a:t>
          </a:r>
          <a:endParaRPr lang="LID4096" sz="1300" kern="1200" dirty="0"/>
        </a:p>
      </dsp:txBody>
      <dsp:txXfrm>
        <a:off x="0" y="372785"/>
        <a:ext cx="1079896" cy="647938"/>
      </dsp:txXfrm>
    </dsp:sp>
    <dsp:sp modelId="{D4A64F1A-E7C4-4EC4-AB40-4017A3D08134}">
      <dsp:nvSpPr>
        <dsp:cNvPr id="0" name=""/>
        <dsp:cNvSpPr/>
      </dsp:nvSpPr>
      <dsp:spPr>
        <a:xfrm>
          <a:off x="1187886" y="372785"/>
          <a:ext cx="1079896" cy="64793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Frequency ratios</a:t>
          </a:r>
          <a:endParaRPr lang="LID4096" sz="1300" kern="1200" dirty="0"/>
        </a:p>
      </dsp:txBody>
      <dsp:txXfrm>
        <a:off x="1187886" y="372785"/>
        <a:ext cx="1079896" cy="647938"/>
      </dsp:txXfrm>
    </dsp:sp>
    <dsp:sp modelId="{BDC8F72D-3632-49EA-A6A6-8559EB870D50}">
      <dsp:nvSpPr>
        <dsp:cNvPr id="0" name=""/>
        <dsp:cNvSpPr/>
      </dsp:nvSpPr>
      <dsp:spPr>
        <a:xfrm>
          <a:off x="2375773" y="372785"/>
          <a:ext cx="1079896" cy="64793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PCA / Regression</a:t>
          </a:r>
          <a:endParaRPr lang="LID4096" sz="1300" kern="1200" dirty="0"/>
        </a:p>
      </dsp:txBody>
      <dsp:txXfrm>
        <a:off x="2375773" y="372785"/>
        <a:ext cx="1079896" cy="647938"/>
      </dsp:txXfrm>
    </dsp:sp>
    <dsp:sp modelId="{0714329A-6F9B-4120-AA9F-BEF1213C9FFC}">
      <dsp:nvSpPr>
        <dsp:cNvPr id="0" name=""/>
        <dsp:cNvSpPr/>
      </dsp:nvSpPr>
      <dsp:spPr>
        <a:xfrm>
          <a:off x="593943" y="1128712"/>
          <a:ext cx="1079896" cy="64793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Classifiers / ML</a:t>
          </a:r>
          <a:endParaRPr lang="LID4096" sz="1300" kern="1200" dirty="0"/>
        </a:p>
      </dsp:txBody>
      <dsp:txXfrm>
        <a:off x="593943" y="1128712"/>
        <a:ext cx="1079896" cy="647938"/>
      </dsp:txXfrm>
    </dsp:sp>
    <dsp:sp modelId="{919FA4D2-0E48-4058-8F15-FDF91552B871}">
      <dsp:nvSpPr>
        <dsp:cNvPr id="0" name=""/>
        <dsp:cNvSpPr/>
      </dsp:nvSpPr>
      <dsp:spPr>
        <a:xfrm>
          <a:off x="1781829" y="1128712"/>
          <a:ext cx="1079896" cy="647938"/>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Anomaly detection</a:t>
          </a:r>
          <a:endParaRPr lang="LID4096" sz="1300" kern="1200" dirty="0"/>
        </a:p>
      </dsp:txBody>
      <dsp:txXfrm>
        <a:off x="1781829" y="1128712"/>
        <a:ext cx="1079896" cy="6479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60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Good morning. My name is Hooman Dejnabadi, from EddySonix in Switzerland. Today I will present our acoustic resonance testing platform, using Sweep and Impact, for non-destructive evaluation of cast and advanced manufactured metal components.</a:t>
            </a:r>
          </a:p>
          <a:p>
            <a:r>
              <a:rPr lang="en-US" dirty="0"/>
              <a:t>The focus is the measurement principle, the shared analysis workflow, and some validation examples from industrial applications.</a:t>
            </a:r>
          </a:p>
        </p:txBody>
      </p:sp>
    </p:spTree>
    <p:extLst>
      <p:ext uri="{BB962C8B-B14F-4D97-AF65-F5344CB8AC3E}">
        <p14:creationId xmlns:p14="http://schemas.microsoft.com/office/powerpoint/2010/main" val="306547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 diagnostic features are modal frequencies, damping factors, and selected frequency ratios. Frequencies can shift because of stiffness, density, geometry, or structural defects. </a:t>
            </a:r>
          </a:p>
          <a:p>
            <a:r>
              <a:rPr lang="en-US" dirty="0"/>
              <a:t>Damping is also useful. In our applications, cracks and low nodularity often increase damping in selected modes.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Frequency ratios are important because one individual mode may still be inside its limit, while the relationship between modes changes. In a good part, the modes remain in harmony. A local defect can disturb this harmony. When many modes are available, thousands of ratios are possible, so the software selects the most relevant ratios automatically.</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decision can use several layers. The simplest layer is a single-variable limit. Then we can add frequency ratios, PCA, regression, classifiers, machine learning, and anomaly detection.</a:t>
            </a:r>
          </a:p>
          <a:p>
            <a:r>
              <a:rPr lang="en-US" sz="1200" kern="1200" dirty="0">
                <a:solidFill>
                  <a:schemeClr val="tx1"/>
                </a:solidFill>
                <a:effectLst/>
                <a:latin typeface="+mn-lt"/>
                <a:ea typeface="+mn-ea"/>
                <a:cs typeface="+mn-cs"/>
              </a:rPr>
              <a:t>If known defect classes are available, they can be classified. If the defect type is unknown, the system can flag abnormal behavior for review. The important point is that the output is a controlled quality decision based on a database and defined criteria. It is not black-box AI.</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sz="1200" kern="1200" dirty="0">
                <a:solidFill>
                  <a:schemeClr val="tx1"/>
                </a:solidFill>
                <a:effectLst/>
                <a:latin typeface="+mn-lt"/>
                <a:ea typeface="+mn-ea"/>
                <a:cs typeface="+mn-cs"/>
              </a:rPr>
              <a:t>This slide shows one ARI result on cast-iron parts. The training set included 200 good cast-iron parts collected over two months. The independent test set included 500 good parts, 100 low-nodularity parts, and 56 parts with other casting defects.</a:t>
            </a:r>
          </a:p>
          <a:p>
            <a:r>
              <a:rPr lang="en-US" sz="1200" kern="1200" dirty="0">
                <a:solidFill>
                  <a:schemeClr val="tx1"/>
                </a:solidFill>
                <a:effectLst/>
                <a:latin typeface="+mn-lt"/>
                <a:ea typeface="+mn-ea"/>
                <a:cs typeface="+mn-cs"/>
              </a:rPr>
              <a:t>Using frequency limits alone, the system detected all low-nodularity parts, but some random casting defects still overlapped with the good population. When frequency ratios were added, the result improved. With PCA and frequency prediction, all defective parts in this dataset were separated. This result is dataset-specific, so each new component family still needs its own reference database and validation.</a:t>
            </a:r>
          </a:p>
        </p:txBody>
      </p:sp>
    </p:spTree>
    <p:extLst>
      <p:ext uri="{BB962C8B-B14F-4D97-AF65-F5344CB8AC3E}">
        <p14:creationId xmlns:p14="http://schemas.microsoft.com/office/powerpoint/2010/main" val="332391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This slide shows two ARS validation examples for small advanced-manufactured parts.</a:t>
            </a:r>
          </a:p>
          <a:p>
            <a:r>
              <a:rPr lang="en-US" dirty="0"/>
              <a:t>In the first aerospace Ti alloy MIM study, about 800 samples were tested. The samples were around 50 grams, and suspect parts were rechecked by CT. In this application, cavities larger than about 0.25 millimeter were detected.</a:t>
            </a:r>
          </a:p>
          <a:p>
            <a:r>
              <a:rPr lang="en-US" dirty="0"/>
              <a:t>The second example is valve-seat production testing. These are small powder metallurgy ring components, around 8 grams. The system is used in routine production for more than 2,000 parts per day. Cracks and cavities were confirmed by X-ray, and X-ray-defective samples were also identified by ARS.</a:t>
            </a:r>
          </a:p>
          <a:p>
            <a:r>
              <a:rPr lang="en-US" dirty="0"/>
              <a:t>The common output is a Go / No-Go decision based on frequency, damping, and database-driven criteria. In automated production cells, feeding, loading, and sorting can also be integrated. The typical sweep time is about 5 to 10 seconds.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4384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keep the method technically balanced, there are boundary conditions. A reference database is required for each part family. The defect must change the modal response enough to be separated from normal production variation. Also, CT, X-ray, or destructive analysis may be needed to confirm defect type or location.</a:t>
            </a:r>
          </a:p>
          <a:p>
            <a:r>
              <a:rPr lang="en-US" sz="1200" kern="1200" dirty="0">
                <a:solidFill>
                  <a:schemeClr val="tx1"/>
                </a:solidFill>
                <a:effectLst/>
                <a:latin typeface="+mn-lt"/>
                <a:ea typeface="+mn-ea"/>
                <a:cs typeface="+mn-cs"/>
              </a:rPr>
              <a:t>The conclusion is that ARS and ARI use different excitation methods, but they share one modal-analysis framework. The key contribution is multi-channel mode fitting, stable mode labeling, selected modal ratios, and statistical or machine-learning-based evaluation. Thank you for your attention.</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 inspection challenge is that many defects are volumetric or structural. They are not always visible on the surface. This is important for castings, powder metallurgy parts, metal injection molded parts, and additive manufactured parts.</a:t>
            </a:r>
          </a:p>
          <a:p>
            <a:r>
              <a:rPr lang="en-US" sz="1200" kern="1200" dirty="0">
                <a:solidFill>
                  <a:schemeClr val="tx1"/>
                </a:solidFill>
                <a:effectLst/>
                <a:latin typeface="+mn-lt"/>
                <a:ea typeface="+mn-ea"/>
                <a:cs typeface="+mn-cs"/>
              </a:rPr>
              <a:t>Typical problems include cracks, voids, shrinkage, lack of fusion, low nodularity, microstructure variation, and local geometry or density changes. The production need is a fast, repeatable, non-destructive inspection method. Acoustic resonance is useful because it evaluates the dynamic behavior of the complete component.</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basic principle is simple. Every part has natural vibration modes. These modes depend on stiffness, mass, damping, and the boundary contact during testing.</a:t>
            </a:r>
          </a:p>
          <a:p>
            <a:r>
              <a:rPr lang="en-US" sz="1200" kern="1200" dirty="0">
                <a:solidFill>
                  <a:schemeClr val="tx1"/>
                </a:solidFill>
                <a:effectLst/>
                <a:latin typeface="+mn-lt"/>
                <a:ea typeface="+mn-ea"/>
                <a:cs typeface="+mn-cs"/>
              </a:rPr>
              <a:t>If there is a crack, void, nodularity problem, or geometry deviation, some modal frequencies or damping values can change. The system detects this abnormal modal behavior. It is important to say that ARS and ARI detect abnormal structural response. CT, X-ray, or destructive analysis may still be used to confirm the exact defect type or location.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platform uses two excitation methods. ARS, or Acoustic Resonance Sweep, uses a controlled piezo sweep. It is suitable for small, advanced manufactured parts, where high-frequency modal information is needed. Depending on the configuration, the bandwidth can reach up to one megahertz.</a:t>
            </a:r>
          </a:p>
          <a:p>
            <a:r>
              <a:rPr lang="en-US" sz="1200" kern="1200" dirty="0">
                <a:solidFill>
                  <a:schemeClr val="tx1"/>
                </a:solidFill>
                <a:effectLst/>
                <a:latin typeface="+mn-lt"/>
                <a:ea typeface="+mn-ea"/>
                <a:cs typeface="+mn-cs"/>
              </a:rPr>
              <a:t>ARI, or Acoustic Resonance Impact, uses mechanical impact and microphone pickup. It is suitable for large cast components, such as calipers, knuckles, and similar cast-iron parts. The mechanics are different, but the data workflow is the same: mode fitting, mode labeling, feature extraction, and decision models.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the ARS hardware concept. A preloaded piezo actuator applies a controlled sweep to the part. One or more point-contact pickup sensors record the response.</a:t>
            </a:r>
          </a:p>
          <a:p>
            <a:r>
              <a:rPr lang="en-US" sz="1200" kern="1200" dirty="0">
                <a:solidFill>
                  <a:schemeClr val="tx1"/>
                </a:solidFill>
                <a:effectLst/>
                <a:latin typeface="+mn-lt"/>
                <a:ea typeface="+mn-ea"/>
                <a:cs typeface="+mn-cs"/>
              </a:rPr>
              <a:t>The sweep is not just a simple sine sweep. It is synthesized with controlled bandwidth, amplitude profile, and timing, so that we obtain a clean frequency response. For small, stiff, lightweight components, high-frequency modal content is important. Repeatable contact and low-noise acquisition are therefore part of the measurement method.</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large castings, impact excitation is more practical. A mechanical impact excites many low-frequency modes quickly. The microphone pickup avoids direct sensor contact on large cast parts.</a:t>
            </a:r>
          </a:p>
          <a:p>
            <a:r>
              <a:rPr lang="en-US" sz="1200" kern="1200" dirty="0">
                <a:solidFill>
                  <a:schemeClr val="tx1"/>
                </a:solidFill>
                <a:effectLst/>
                <a:latin typeface="+mn-lt"/>
                <a:ea typeface="+mn-ea"/>
                <a:cs typeface="+mn-cs"/>
              </a:rPr>
              <a:t>This is useful for cast-iron components where the quality requirement is related to nodularity or casting integrity. Changes related to low nodularity, cold shut, shrinkage, cracks, or geometry deviation can change the modal response. Temperature and part mass can also be recorded and used to compensate normal production variation.</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excitation, both ARS and ARI follow the same analysis chain. The system records the response, calculates the transfer function, fits the modes, labels them, creates features, and then applies decision criteria.</a:t>
            </a:r>
          </a:p>
          <a:p>
            <a:r>
              <a:rPr lang="en-US" sz="1200" kern="1200" dirty="0">
                <a:solidFill>
                  <a:schemeClr val="tx1"/>
                </a:solidFill>
                <a:effectLst/>
                <a:latin typeface="+mn-lt"/>
                <a:ea typeface="+mn-ea"/>
                <a:cs typeface="+mn-cs"/>
              </a:rPr>
              <a:t>This common workflow is an important advantage. The same EddySonix software philosophy is used for part programs, reference databases, training, criteria, reports, and Batch Test. This reduces operator training and keeps the engineering workflow consistent across different NDT methods.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key technical point is that the system does not rely only on simple peak picking. Peak picking can fail when modes are weak, close together, overlapping, or affected by noise. Also, the highest point of a peak is not always the true modal frequency.</a:t>
            </a:r>
          </a:p>
          <a:p>
            <a:r>
              <a:rPr lang="en-US" sz="1200" kern="1200" dirty="0">
                <a:solidFill>
                  <a:schemeClr val="tx1"/>
                </a:solidFill>
                <a:effectLst/>
                <a:latin typeface="+mn-lt"/>
                <a:ea typeface="+mn-ea"/>
                <a:cs typeface="+mn-cs"/>
              </a:rPr>
              <a:t>The fitting algorithm estimates modal frequency, damping, and amplitude using a physical mode model. For the final decision, frequency and damping are the main diagnostic features. Amplitude is fitted, but it is not the primary diagnostic feature. This gives more stable modal parameters in dense spectra.</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Multi-channel acquisition improves confidence. A single pickup can miss a mode if the sensor is close to a nodal region. Several channels help confirm real modes and reduce channel-specific artefacts.</a:t>
            </a:r>
          </a:p>
          <a:p>
            <a:r>
              <a:rPr lang="en-US" sz="1200" kern="1200" dirty="0">
                <a:solidFill>
                  <a:schemeClr val="tx1"/>
                </a:solidFill>
                <a:effectLst/>
                <a:latin typeface="+mn-lt"/>
                <a:ea typeface="+mn-ea"/>
                <a:cs typeface="+mn-cs"/>
              </a:rPr>
              <a:t>Stable mode labeling is also essential. Each fitted mode must keep the correct label, such as F1, F2, and so on. If, for example, F51 is mislabeled as F50, then the ratios and multivariate decisions become wrong. Depending on the part geometry, the useful mode count may be small, or it may reach tens or several hundred modes.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CDDD-0D77-9351-761A-90EF519A9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499613-18B5-8654-CF37-6711D34DA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76879A-8EFC-068F-4A77-297212D5350A}"/>
              </a:ext>
            </a:extLst>
          </p:cNvPr>
          <p:cNvSpPr>
            <a:spLocks noGrp="1"/>
          </p:cNvSpPr>
          <p:nvPr>
            <p:ph type="dt" sz="half" idx="10"/>
          </p:nvPr>
        </p:nvSpPr>
        <p:spPr/>
        <p:txBody>
          <a:bodyPr/>
          <a:lstStyle/>
          <a:p>
            <a:fld id="{CB98F9E2-50F5-4DF4-9FBF-BC8D399C5F59}" type="datetimeFigureOut">
              <a:rPr lang="en-GB" smtClean="0"/>
              <a:t>14/06/2026</a:t>
            </a:fld>
            <a:endParaRPr lang="en-GB"/>
          </a:p>
        </p:txBody>
      </p:sp>
      <p:sp>
        <p:nvSpPr>
          <p:cNvPr id="5" name="Footer Placeholder 4">
            <a:extLst>
              <a:ext uri="{FF2B5EF4-FFF2-40B4-BE49-F238E27FC236}">
                <a16:creationId xmlns:a16="http://schemas.microsoft.com/office/drawing/2014/main" id="{5990D456-D347-0A79-DBD0-078703E050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E107F-9CF3-930A-3301-F5F59251ED88}"/>
              </a:ext>
            </a:extLst>
          </p:cNvPr>
          <p:cNvSpPr>
            <a:spLocks noGrp="1"/>
          </p:cNvSpPr>
          <p:nvPr>
            <p:ph type="sldNum" sz="quarter" idx="12"/>
          </p:nvPr>
        </p:nvSpPr>
        <p:spPr/>
        <p:txBody>
          <a:bodyPr/>
          <a:lstStyle/>
          <a:p>
            <a:fld id="{17FA0C4A-F9FE-4B48-84A3-1AA8F1D0AD13}" type="slidenum">
              <a:rPr lang="en-GB" smtClean="0"/>
              <a:t>‹#›</a:t>
            </a:fld>
            <a:endParaRPr lang="en-GB"/>
          </a:p>
        </p:txBody>
      </p:sp>
    </p:spTree>
    <p:extLst>
      <p:ext uri="{BB962C8B-B14F-4D97-AF65-F5344CB8AC3E}">
        <p14:creationId xmlns:p14="http://schemas.microsoft.com/office/powerpoint/2010/main" val="3559964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4.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emf"/><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B1E4DE-31B2-8326-D7DD-FB24AB6A0504}"/>
              </a:ext>
            </a:extLst>
          </p:cNvPr>
          <p:cNvSpPr/>
          <p:nvPr/>
        </p:nvSpPr>
        <p:spPr>
          <a:xfrm rot="10800000">
            <a:off x="0" y="6697022"/>
            <a:ext cx="12192000" cy="160976"/>
          </a:xfrm>
          <a:prstGeom prst="rect">
            <a:avLst/>
          </a:prstGeom>
          <a:gradFill flip="none" rotWithShape="1">
            <a:gsLst>
              <a:gs pos="0">
                <a:srgbClr val="2DABE3">
                  <a:tint val="66000"/>
                  <a:satMod val="160000"/>
                </a:srgbClr>
              </a:gs>
              <a:gs pos="100000">
                <a:srgbClr val="7CB92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B1CEEEB-13CE-9AB0-6402-F3AC1D37B705}"/>
              </a:ext>
            </a:extLst>
          </p:cNvPr>
          <p:cNvSpPr/>
          <p:nvPr/>
        </p:nvSpPr>
        <p:spPr>
          <a:xfrm rot="10800000">
            <a:off x="0" y="6557962"/>
            <a:ext cx="12192000" cy="300037"/>
          </a:xfrm>
          <a:prstGeom prst="rect">
            <a:avLst/>
          </a:prstGeom>
          <a:gradFill flip="none" rotWithShape="1">
            <a:gsLst>
              <a:gs pos="0">
                <a:srgbClr val="004780">
                  <a:shade val="30000"/>
                  <a:satMod val="115000"/>
                </a:srgbClr>
              </a:gs>
              <a:gs pos="50000">
                <a:srgbClr val="004780">
                  <a:shade val="67500"/>
                  <a:satMod val="115000"/>
                </a:srgbClr>
              </a:gs>
              <a:gs pos="100000">
                <a:srgbClr val="004780">
                  <a:shade val="100000"/>
                  <a:satMod val="115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25676A3-AD9E-FD3F-9FFA-D5AAD2FDB51C}"/>
              </a:ext>
            </a:extLst>
          </p:cNvPr>
          <p:cNvSpPr txBox="1"/>
          <p:nvPr/>
        </p:nvSpPr>
        <p:spPr>
          <a:xfrm>
            <a:off x="407987" y="3445025"/>
            <a:ext cx="9966099" cy="2847574"/>
          </a:xfrm>
          <a:prstGeom prst="rect">
            <a:avLst/>
          </a:prstGeom>
          <a:noFill/>
        </p:spPr>
        <p:txBody>
          <a:bodyPr wrap="square">
            <a:spAutoFit/>
          </a:bodyPr>
          <a:lstStyle/>
          <a:p>
            <a:pPr>
              <a:lnSpc>
                <a:spcPct val="119000"/>
              </a:lnSpc>
            </a:pPr>
            <a:r>
              <a:rPr lang="en-GB" sz="2400" b="1" i="0" dirty="0">
                <a:solidFill>
                  <a:srgbClr val="004780"/>
                </a:solidFill>
                <a:effectLst/>
                <a:latin typeface="Montserrat" panose="00000500000000000000" pitchFamily="2" charset="0"/>
              </a:rPr>
              <a:t>Industrial Technologies and Processes</a:t>
            </a:r>
          </a:p>
          <a:p>
            <a:pPr>
              <a:lnSpc>
                <a:spcPct val="119000"/>
              </a:lnSpc>
            </a:pPr>
            <a:r>
              <a:rPr lang="en-US" sz="2000" dirty="0">
                <a:solidFill>
                  <a:srgbClr val="004780"/>
                </a:solidFill>
                <a:latin typeface="Montserrat" panose="00000500000000000000" pitchFamily="2" charset="0"/>
              </a:rPr>
              <a:t>Acoustic Resonance Testing (ARS/ARI) for</a:t>
            </a:r>
          </a:p>
          <a:p>
            <a:pPr>
              <a:lnSpc>
                <a:spcPct val="119000"/>
              </a:lnSpc>
            </a:pPr>
            <a:r>
              <a:rPr lang="en-US" sz="2000" dirty="0">
                <a:solidFill>
                  <a:srgbClr val="004780"/>
                </a:solidFill>
                <a:latin typeface="Montserrat" panose="00000500000000000000" pitchFamily="2" charset="0"/>
              </a:rPr>
              <a:t>Non-Destructive Evaluation of Cast and Advanced</a:t>
            </a:r>
          </a:p>
          <a:p>
            <a:pPr>
              <a:lnSpc>
                <a:spcPct val="119000"/>
              </a:lnSpc>
            </a:pPr>
            <a:r>
              <a:rPr lang="en-US" sz="2000" dirty="0">
                <a:solidFill>
                  <a:srgbClr val="004780"/>
                </a:solidFill>
                <a:latin typeface="Montserrat" panose="00000500000000000000" pitchFamily="2" charset="0"/>
              </a:rPr>
              <a:t>Manufactured Metal Components</a:t>
            </a:r>
          </a:p>
          <a:p>
            <a:pPr>
              <a:lnSpc>
                <a:spcPct val="119000"/>
              </a:lnSpc>
            </a:pPr>
            <a:endParaRPr lang="en-GB" sz="2400" b="1" i="0" dirty="0">
              <a:solidFill>
                <a:srgbClr val="7BBA2F"/>
              </a:solidFill>
              <a:effectLst/>
              <a:latin typeface="Montserrat" panose="00000500000000000000" pitchFamily="2" charset="0"/>
            </a:endParaRPr>
          </a:p>
          <a:p>
            <a:pPr>
              <a:lnSpc>
                <a:spcPct val="119000"/>
              </a:lnSpc>
            </a:pPr>
            <a:r>
              <a:rPr lang="en-GB" sz="2400" b="1" i="0" dirty="0">
                <a:solidFill>
                  <a:srgbClr val="002060"/>
                </a:solidFill>
                <a:effectLst/>
                <a:latin typeface="Montserrat" panose="00000500000000000000" pitchFamily="2" charset="0"/>
              </a:rPr>
              <a:t>Hooman Dejnabadi</a:t>
            </a:r>
          </a:p>
          <a:p>
            <a:pPr>
              <a:lnSpc>
                <a:spcPct val="119000"/>
              </a:lnSpc>
            </a:pPr>
            <a:r>
              <a:rPr lang="en-US" sz="2000" b="1" i="0" dirty="0">
                <a:solidFill>
                  <a:srgbClr val="004780"/>
                </a:solidFill>
                <a:effectLst/>
                <a:latin typeface="Montserrat" panose="00000500000000000000" pitchFamily="2" charset="0"/>
              </a:rPr>
              <a:t>EddySonix, Orbe, Switzerland</a:t>
            </a:r>
            <a:endParaRPr lang="en-GB" sz="2000" b="1" i="0" dirty="0">
              <a:solidFill>
                <a:srgbClr val="004780"/>
              </a:solidFill>
              <a:effectLst/>
              <a:latin typeface="Montserrat" panose="00000500000000000000" pitchFamily="2" charset="0"/>
            </a:endParaRPr>
          </a:p>
        </p:txBody>
      </p:sp>
      <p:pic>
        <p:nvPicPr>
          <p:cNvPr id="3" name="Immagine 2">
            <a:extLst>
              <a:ext uri="{FF2B5EF4-FFF2-40B4-BE49-F238E27FC236}">
                <a16:creationId xmlns:a16="http://schemas.microsoft.com/office/drawing/2014/main" id="{9A28475C-F78D-5B9D-3E49-F0F9D6E08C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813538"/>
          </a:xfrm>
          <a:prstGeom prst="rect">
            <a:avLst/>
          </a:prstGeom>
        </p:spPr>
      </p:pic>
    </p:spTree>
    <p:extLst>
      <p:ext uri="{BB962C8B-B14F-4D97-AF65-F5344CB8AC3E}">
        <p14:creationId xmlns:p14="http://schemas.microsoft.com/office/powerpoint/2010/main" val="188922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Feature Extraction: Frequencies, Damping, and Ratios</a:t>
            </a:r>
            <a:endParaRPr lang="en-US" sz="2900" dirty="0"/>
          </a:p>
        </p:txBody>
      </p:sp>
      <p:sp>
        <p:nvSpPr>
          <p:cNvPr id="4" name="Text 1"/>
          <p:cNvSpPr/>
          <p:nvPr/>
        </p:nvSpPr>
        <p:spPr>
          <a:xfrm>
            <a:off x="6726749" y="1011772"/>
            <a:ext cx="4572000" cy="292608"/>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Primary diagnostic features</a:t>
            </a:r>
            <a:endParaRPr lang="en-US" sz="1600" dirty="0"/>
          </a:p>
        </p:txBody>
      </p:sp>
      <p:sp>
        <p:nvSpPr>
          <p:cNvPr id="7" name="Text 4"/>
          <p:cNvSpPr/>
          <p:nvPr/>
        </p:nvSpPr>
        <p:spPr>
          <a:xfrm>
            <a:off x="6726749" y="2844459"/>
            <a:ext cx="4572000" cy="292608"/>
          </a:xfrm>
          <a:prstGeom prst="rect">
            <a:avLst/>
          </a:prstGeom>
          <a:noFill/>
          <a:ln/>
        </p:spPr>
        <p:txBody>
          <a:bodyPr wrap="square" lIns="0" tIns="0" rIns="0" bIns="0" rtlCol="0" anchor="ctr">
            <a:normAutofit/>
          </a:bodyPr>
          <a:lstStyle/>
          <a:p>
            <a:pPr marL="0" indent="0">
              <a:buNone/>
            </a:pPr>
            <a:r>
              <a:rPr lang="en-US" sz="1600" b="1" dirty="0">
                <a:solidFill>
                  <a:srgbClr val="238B45"/>
                </a:solidFill>
                <a:latin typeface="Arial" pitchFamily="34" charset="0"/>
                <a:ea typeface="Arial" pitchFamily="34" charset="-122"/>
                <a:cs typeface="Arial" pitchFamily="34" charset="-120"/>
              </a:rPr>
              <a:t>Why frequency ratios are useful</a:t>
            </a:r>
            <a:endParaRPr lang="en-US" sz="1600" dirty="0"/>
          </a:p>
        </p:txBody>
      </p:sp>
      <p:sp>
        <p:nvSpPr>
          <p:cNvPr id="8" name="Text 5"/>
          <p:cNvSpPr/>
          <p:nvPr/>
        </p:nvSpPr>
        <p:spPr>
          <a:xfrm>
            <a:off x="6726749" y="3194148"/>
            <a:ext cx="4977571" cy="2011680"/>
          </a:xfrm>
          <a:prstGeom prst="rect">
            <a:avLst/>
          </a:prstGeom>
          <a:noFill/>
          <a:ln/>
        </p:spPr>
        <p:txBody>
          <a:bodyPr wrap="square" lIns="1016" tIns="1016" rIns="1016" bIns="1016" rtlCol="0" anchor="ctr">
            <a:normAutofit/>
          </a:bodyPr>
          <a:lstStyle/>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A single mode may remain within limits while relationships between modes change</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Selected Fx/Fy ratios reduce common-mode variation such as temperature or mass shift</a:t>
            </a:r>
          </a:p>
          <a:p>
            <a:pPr marL="285750" indent="-285750">
              <a:lnSpc>
                <a:spcPct val="110000"/>
              </a:lnSpc>
              <a:spcAft>
                <a:spcPts val="600"/>
              </a:spcAft>
              <a:buFont typeface="Arial" panose="020B0604020202020204" pitchFamily="34" charset="0"/>
              <a:buChar char="•"/>
            </a:pPr>
            <a:r>
              <a:rPr lang="en-US" sz="1600" dirty="0"/>
              <a:t>With many modes, thousands of Fx/Fy ratios are possible; the software selects the most relevant ratios automatically</a:t>
            </a:r>
          </a:p>
        </p:txBody>
      </p:sp>
      <p:sp>
        <p:nvSpPr>
          <p:cNvPr id="9" name="Text 6"/>
          <p:cNvSpPr/>
          <p:nvPr/>
        </p:nvSpPr>
        <p:spPr>
          <a:xfrm>
            <a:off x="699889" y="5657150"/>
            <a:ext cx="10706878" cy="502920"/>
          </a:xfrm>
          <a:prstGeom prst="rect">
            <a:avLst/>
          </a:prstGeom>
          <a:solidFill>
            <a:srgbClr val="F3F8FC"/>
          </a:solidFill>
          <a:ln w="12700">
            <a:solidFill>
              <a:srgbClr val="1E5FA8"/>
            </a:solidFill>
          </a:ln>
        </p:spPr>
        <p:txBody>
          <a:bodyPr wrap="square" lIns="635" tIns="635" rIns="635" bIns="635"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Normal parts keep modal harmony; local defects or structural anomalies disturb selected relationships.</a:t>
            </a:r>
            <a:endParaRPr lang="en-US" sz="1600" dirty="0"/>
          </a:p>
        </p:txBody>
      </p:sp>
      <p:sp>
        <p:nvSpPr>
          <p:cNvPr id="10" name="Shape 7"/>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1" name="Text 8"/>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2" name="Text 9"/>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10</a:t>
            </a:r>
          </a:p>
        </p:txBody>
      </p:sp>
      <p:pic>
        <p:nvPicPr>
          <p:cNvPr id="13" name="Picture 12" descr="Chart, scatter chart&#10;&#10;Description automatically generated">
            <a:extLst>
              <a:ext uri="{FF2B5EF4-FFF2-40B4-BE49-F238E27FC236}">
                <a16:creationId xmlns:a16="http://schemas.microsoft.com/office/drawing/2014/main" id="{C6B1ED1D-1FAF-F8BC-E6B3-4BC6109AECDA}"/>
              </a:ext>
            </a:extLst>
          </p:cNvPr>
          <p:cNvPicPr>
            <a:picLocks noChangeAspect="1"/>
          </p:cNvPicPr>
          <p:nvPr/>
        </p:nvPicPr>
        <p:blipFill>
          <a:blip r:embed="rId3" cstate="print">
            <a:extLst>
              <a:ext uri="{28A0092B-C50C-407E-A947-70E740481C1C}">
                <a14:useLocalDpi xmlns:a14="http://schemas.microsoft.com/office/drawing/2010/main"/>
              </a:ext>
            </a:extLst>
          </a:blip>
          <a:srcRect l="3936"/>
          <a:stretch>
            <a:fillRect/>
          </a:stretch>
        </p:blipFill>
        <p:spPr>
          <a:xfrm>
            <a:off x="566928" y="1081978"/>
            <a:ext cx="5829766" cy="4037394"/>
          </a:xfrm>
          <a:prstGeom prst="rect">
            <a:avLst/>
          </a:prstGeom>
        </p:spPr>
      </p:pic>
      <p:graphicFrame>
        <p:nvGraphicFramePr>
          <p:cNvPr id="14" name="Diagram 13">
            <a:extLst>
              <a:ext uri="{FF2B5EF4-FFF2-40B4-BE49-F238E27FC236}">
                <a16:creationId xmlns:a16="http://schemas.microsoft.com/office/drawing/2014/main" id="{E78A9318-DB7D-8CB5-6509-ACDBDCAC5AA1}"/>
              </a:ext>
            </a:extLst>
          </p:cNvPr>
          <p:cNvGraphicFramePr/>
          <p:nvPr>
            <p:extLst>
              <p:ext uri="{D42A27DB-BD31-4B8C-83A1-F6EECF244321}">
                <p14:modId xmlns:p14="http://schemas.microsoft.com/office/powerpoint/2010/main" val="646257258"/>
              </p:ext>
            </p:extLst>
          </p:nvPr>
        </p:nvGraphicFramePr>
        <p:xfrm>
          <a:off x="6097866" y="1400485"/>
          <a:ext cx="5829766" cy="12850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C2C6917-627A-BDBB-89D3-CF900B3110C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66928" y="1026035"/>
            <a:ext cx="7363368" cy="5084061"/>
          </a:xfrm>
          <a:prstGeom prst="rect">
            <a:avLst/>
          </a:prstGeom>
        </p:spPr>
      </p:pic>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Decision Framework and Anomaly Detection</a:t>
            </a:r>
            <a:endParaRPr lang="en-US" sz="2900" dirty="0"/>
          </a:p>
        </p:txBody>
      </p:sp>
      <p:sp>
        <p:nvSpPr>
          <p:cNvPr id="4" name="Text 1"/>
          <p:cNvSpPr/>
          <p:nvPr/>
        </p:nvSpPr>
        <p:spPr>
          <a:xfrm>
            <a:off x="9142095" y="918212"/>
            <a:ext cx="1600200" cy="356616"/>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Decision layers</a:t>
            </a:r>
            <a:endParaRPr lang="en-US" sz="1600" dirty="0"/>
          </a:p>
        </p:txBody>
      </p:sp>
      <p:sp>
        <p:nvSpPr>
          <p:cNvPr id="10" name="Text 7"/>
          <p:cNvSpPr/>
          <p:nvPr/>
        </p:nvSpPr>
        <p:spPr>
          <a:xfrm>
            <a:off x="8444864" y="3005850"/>
            <a:ext cx="3364229" cy="415225"/>
          </a:xfrm>
          <a:prstGeom prst="rect">
            <a:avLst/>
          </a:prstGeom>
          <a:noFill/>
          <a:ln/>
        </p:spPr>
        <p:txBody>
          <a:bodyPr wrap="square" lIns="0" tIns="0" rIns="0" bIns="0" rtlCol="0" anchor="ctr">
            <a:noAutofit/>
          </a:bodyPr>
          <a:lstStyle/>
          <a:p>
            <a:pPr marL="0" indent="0">
              <a:buNone/>
            </a:pPr>
            <a:r>
              <a:rPr lang="en-US" sz="1600" b="1" dirty="0">
                <a:solidFill>
                  <a:srgbClr val="238B45"/>
                </a:solidFill>
                <a:latin typeface="Arial" pitchFamily="34" charset="0"/>
                <a:ea typeface="Arial" pitchFamily="34" charset="-122"/>
                <a:cs typeface="Arial" pitchFamily="34" charset="-120"/>
              </a:rPr>
              <a:t>Shared EddySonix platform advantage</a:t>
            </a:r>
            <a:endParaRPr lang="en-US" sz="1600" dirty="0"/>
          </a:p>
        </p:txBody>
      </p:sp>
      <p:sp>
        <p:nvSpPr>
          <p:cNvPr id="11" name="Text 8"/>
          <p:cNvSpPr/>
          <p:nvPr/>
        </p:nvSpPr>
        <p:spPr>
          <a:xfrm>
            <a:off x="8214360" y="3703442"/>
            <a:ext cx="3455670" cy="2227089"/>
          </a:xfrm>
          <a:prstGeom prst="rect">
            <a:avLst/>
          </a:prstGeom>
          <a:noFill/>
          <a:ln/>
        </p:spPr>
        <p:txBody>
          <a:bodyPr wrap="square" lIns="1016" tIns="1016" rIns="1016" bIns="1016" rtlCol="0" anchor="ctr">
            <a:noAutofit/>
          </a:bodyPr>
          <a:lstStyle/>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Part Programs, databases, criteria, reports, and Batch Test use the same workflow philosophy as ECS and ECF</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Known defect classes can be classified; unknown abnormal behavior can be flagged for review</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The final output is a controlled quality decision, not black-box AI</a:t>
            </a:r>
            <a:endParaRPr lang="en-US" sz="1600" dirty="0"/>
          </a:p>
        </p:txBody>
      </p:sp>
      <p:sp>
        <p:nvSpPr>
          <p:cNvPr id="13" name="Shape 10"/>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4" name="Text 11"/>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5" name="Text 12"/>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11</a:t>
            </a:r>
          </a:p>
        </p:txBody>
      </p:sp>
      <p:graphicFrame>
        <p:nvGraphicFramePr>
          <p:cNvPr id="3" name="Diagram 2">
            <a:extLst>
              <a:ext uri="{FF2B5EF4-FFF2-40B4-BE49-F238E27FC236}">
                <a16:creationId xmlns:a16="http://schemas.microsoft.com/office/drawing/2014/main" id="{7AE3049A-6DD3-BBC7-48B7-AEF451C55B20}"/>
              </a:ext>
            </a:extLst>
          </p:cNvPr>
          <p:cNvGraphicFramePr/>
          <p:nvPr>
            <p:extLst>
              <p:ext uri="{D42A27DB-BD31-4B8C-83A1-F6EECF244321}">
                <p14:modId xmlns:p14="http://schemas.microsoft.com/office/powerpoint/2010/main" val="3755255939"/>
              </p:ext>
            </p:extLst>
          </p:nvPr>
        </p:nvGraphicFramePr>
        <p:xfrm>
          <a:off x="8248650" y="972073"/>
          <a:ext cx="3455670" cy="2149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320040"/>
            <a:ext cx="11155680" cy="548640"/>
          </a:xfrm>
          <a:prstGeom prst="rect">
            <a:avLst/>
          </a:prstGeom>
          <a:noFill/>
        </p:spPr>
        <p:txBody>
          <a:bodyPr wrap="none">
            <a:spAutoFit/>
          </a:bodyPr>
          <a:lstStyle/>
          <a:p>
            <a:pPr>
              <a:defRPr sz="3000" b="1">
                <a:solidFill>
                  <a:srgbClr val="082D48"/>
                </a:solidFill>
                <a:latin typeface="Aptos Display"/>
              </a:defRPr>
            </a:pPr>
            <a:r>
              <a:t>ARI Result: Cast-Iron Nodularity and Casting Defects</a:t>
            </a:r>
          </a:p>
        </p:txBody>
      </p:sp>
      <p:sp>
        <p:nvSpPr>
          <p:cNvPr id="3" name="Rounded Rectangle 2"/>
          <p:cNvSpPr/>
          <p:nvPr/>
        </p:nvSpPr>
        <p:spPr>
          <a:xfrm>
            <a:off x="594360" y="1051560"/>
            <a:ext cx="2926080" cy="1005840"/>
          </a:xfrm>
          <a:prstGeom prst="roundRect">
            <a:avLst/>
          </a:prstGeom>
          <a:solidFill>
            <a:srgbClr val="E8F7EE"/>
          </a:solidFill>
          <a:ln w="15240">
            <a:solidFill>
              <a:srgbClr val="2BA155"/>
            </a:solidFill>
          </a:ln>
        </p:spPr>
        <p:style>
          <a:lnRef idx="1">
            <a:schemeClr val="accent1"/>
          </a:lnRef>
          <a:fillRef idx="3">
            <a:schemeClr val="accent1"/>
          </a:fillRef>
          <a:effectRef idx="2">
            <a:schemeClr val="accent1"/>
          </a:effectRef>
          <a:fontRef idx="minor">
            <a:schemeClr val="lt1"/>
          </a:fontRef>
        </p:style>
        <p:txBody>
          <a:bodyPr lIns="118872" tIns="73152" rIns="118872" bIns="73152" rtlCol="0" anchor="ctr"/>
          <a:lstStyle/>
          <a:p>
            <a:pPr algn="ctr">
              <a:defRPr sz="1700" b="1">
                <a:solidFill>
                  <a:srgbClr val="082D48"/>
                </a:solidFill>
                <a:latin typeface="Aptos Display"/>
              </a:defRPr>
            </a:pPr>
            <a:r>
              <a:rPr sz="1600" dirty="0"/>
              <a:t>Training set</a:t>
            </a:r>
          </a:p>
          <a:p>
            <a:pPr>
              <a:spcAft>
                <a:spcPts val="200"/>
              </a:spcAft>
              <a:defRPr sz="1400">
                <a:solidFill>
                  <a:srgbClr val="142A3C"/>
                </a:solidFill>
                <a:latin typeface="Aptos"/>
              </a:defRPr>
            </a:pPr>
            <a:r>
              <a:rPr sz="1600" dirty="0"/>
              <a:t>200 good cast-iron parts</a:t>
            </a:r>
          </a:p>
          <a:p>
            <a:pPr>
              <a:spcAft>
                <a:spcPts val="200"/>
              </a:spcAft>
              <a:defRPr sz="1400">
                <a:solidFill>
                  <a:srgbClr val="142A3C"/>
                </a:solidFill>
                <a:latin typeface="Aptos"/>
              </a:defRPr>
            </a:pPr>
            <a:r>
              <a:rPr sz="1600" dirty="0"/>
              <a:t>collected over 2 months</a:t>
            </a:r>
          </a:p>
        </p:txBody>
      </p:sp>
      <p:sp>
        <p:nvSpPr>
          <p:cNvPr id="4" name="Rounded Rectangle 3"/>
          <p:cNvSpPr/>
          <p:nvPr/>
        </p:nvSpPr>
        <p:spPr>
          <a:xfrm>
            <a:off x="594360" y="2240280"/>
            <a:ext cx="2926080" cy="1325880"/>
          </a:xfrm>
          <a:prstGeom prst="roundRect">
            <a:avLst/>
          </a:prstGeom>
          <a:solidFill>
            <a:srgbClr val="EAF2FA"/>
          </a:solidFill>
          <a:ln w="15240">
            <a:solidFill>
              <a:srgbClr val="2C69B0"/>
            </a:solidFill>
          </a:ln>
        </p:spPr>
        <p:style>
          <a:lnRef idx="1">
            <a:schemeClr val="accent1"/>
          </a:lnRef>
          <a:fillRef idx="3">
            <a:schemeClr val="accent1"/>
          </a:fillRef>
          <a:effectRef idx="2">
            <a:schemeClr val="accent1"/>
          </a:effectRef>
          <a:fontRef idx="minor">
            <a:schemeClr val="lt1"/>
          </a:fontRef>
        </p:style>
        <p:txBody>
          <a:bodyPr lIns="118872" tIns="73152" rIns="118872" bIns="73152" rtlCol="0" anchor="ctr"/>
          <a:lstStyle/>
          <a:p>
            <a:pPr algn="ctr">
              <a:defRPr sz="1700" b="1">
                <a:solidFill>
                  <a:srgbClr val="082D48"/>
                </a:solidFill>
                <a:latin typeface="Aptos Display"/>
              </a:defRPr>
            </a:pPr>
            <a:r>
              <a:rPr sz="1600" dirty="0"/>
              <a:t>Independent test set</a:t>
            </a:r>
          </a:p>
          <a:p>
            <a:pPr>
              <a:spcAft>
                <a:spcPts val="200"/>
              </a:spcAft>
              <a:defRPr sz="1400">
                <a:solidFill>
                  <a:srgbClr val="142A3C"/>
                </a:solidFill>
                <a:latin typeface="Aptos"/>
              </a:defRPr>
            </a:pPr>
            <a:r>
              <a:rPr sz="1600" dirty="0"/>
              <a:t>500 good parts</a:t>
            </a:r>
          </a:p>
          <a:p>
            <a:pPr>
              <a:spcAft>
                <a:spcPts val="200"/>
              </a:spcAft>
              <a:defRPr sz="1400">
                <a:solidFill>
                  <a:srgbClr val="142A3C"/>
                </a:solidFill>
                <a:latin typeface="Aptos"/>
              </a:defRPr>
            </a:pPr>
            <a:r>
              <a:rPr sz="1600" dirty="0"/>
              <a:t>100 low-nodularity parts</a:t>
            </a:r>
          </a:p>
          <a:p>
            <a:pPr>
              <a:spcAft>
                <a:spcPts val="200"/>
              </a:spcAft>
              <a:defRPr sz="1400">
                <a:solidFill>
                  <a:srgbClr val="142A3C"/>
                </a:solidFill>
                <a:latin typeface="Aptos"/>
              </a:defRPr>
            </a:pPr>
            <a:r>
              <a:rPr sz="1600" dirty="0"/>
              <a:t>56 other casting defects</a:t>
            </a:r>
          </a:p>
        </p:txBody>
      </p:sp>
      <p:sp>
        <p:nvSpPr>
          <p:cNvPr id="5" name="Rounded Rectangle 4"/>
          <p:cNvSpPr/>
          <p:nvPr/>
        </p:nvSpPr>
        <p:spPr>
          <a:xfrm>
            <a:off x="594360" y="3749039"/>
            <a:ext cx="2926080" cy="822960"/>
          </a:xfrm>
          <a:prstGeom prst="roundRect">
            <a:avLst/>
          </a:prstGeom>
          <a:solidFill>
            <a:srgbClr val="FCEFDD"/>
          </a:solidFill>
          <a:ln w="15240">
            <a:solidFill>
              <a:srgbClr val="F18B27"/>
            </a:solidFill>
          </a:ln>
        </p:spPr>
        <p:style>
          <a:lnRef idx="1">
            <a:schemeClr val="accent1"/>
          </a:lnRef>
          <a:fillRef idx="3">
            <a:schemeClr val="accent1"/>
          </a:fillRef>
          <a:effectRef idx="2">
            <a:schemeClr val="accent1"/>
          </a:effectRef>
          <a:fontRef idx="minor">
            <a:schemeClr val="lt1"/>
          </a:fontRef>
        </p:style>
        <p:txBody>
          <a:bodyPr lIns="118872" tIns="73152" rIns="118872" bIns="73152" rtlCol="0" anchor="ctr"/>
          <a:lstStyle/>
          <a:p>
            <a:pPr algn="ctr">
              <a:defRPr sz="1700" b="1">
                <a:solidFill>
                  <a:srgbClr val="082D48"/>
                </a:solidFill>
                <a:latin typeface="Aptos Display"/>
              </a:defRPr>
            </a:pPr>
            <a:r>
              <a:rPr sz="1600" dirty="0"/>
              <a:t>Analysis</a:t>
            </a:r>
          </a:p>
          <a:p>
            <a:pPr>
              <a:spcAft>
                <a:spcPts val="200"/>
              </a:spcAft>
              <a:defRPr sz="1400">
                <a:solidFill>
                  <a:srgbClr val="142A3C"/>
                </a:solidFill>
                <a:latin typeface="Aptos"/>
              </a:defRPr>
            </a:pPr>
            <a:r>
              <a:rPr sz="1600" dirty="0"/>
              <a:t>17 modal frequencies</a:t>
            </a:r>
          </a:p>
          <a:p>
            <a:pPr>
              <a:spcAft>
                <a:spcPts val="200"/>
              </a:spcAft>
              <a:defRPr sz="1400">
                <a:solidFill>
                  <a:srgbClr val="142A3C"/>
                </a:solidFill>
                <a:latin typeface="Aptos"/>
              </a:defRPr>
            </a:pPr>
            <a:r>
              <a:rPr sz="1600" dirty="0"/>
              <a:t>+ multivariate criteria</a:t>
            </a:r>
          </a:p>
        </p:txBody>
      </p:sp>
      <p:graphicFrame>
        <p:nvGraphicFramePr>
          <p:cNvPr id="6" name="Table 5"/>
          <p:cNvGraphicFramePr>
            <a:graphicFrameLocks noGrp="1"/>
          </p:cNvGraphicFramePr>
          <p:nvPr>
            <p:extLst>
              <p:ext uri="{D42A27DB-BD31-4B8C-83A1-F6EECF244321}">
                <p14:modId xmlns:p14="http://schemas.microsoft.com/office/powerpoint/2010/main" val="3662638462"/>
              </p:ext>
            </p:extLst>
          </p:nvPr>
        </p:nvGraphicFramePr>
        <p:xfrm>
          <a:off x="4192858" y="1051559"/>
          <a:ext cx="7054261" cy="3520439"/>
        </p:xfrm>
        <a:graphic>
          <a:graphicData uri="http://schemas.openxmlformats.org/drawingml/2006/table">
            <a:tbl>
              <a:tblPr firstRow="1" bandRow="1">
                <a:tableStyleId>{5C22544A-7EE6-4342-B048-85BDC9FD1C3A}</a:tableStyleId>
              </a:tblPr>
              <a:tblGrid>
                <a:gridCol w="3396496">
                  <a:extLst>
                    <a:ext uri="{9D8B030D-6E8A-4147-A177-3AD203B41FA5}">
                      <a16:colId xmlns:a16="http://schemas.microsoft.com/office/drawing/2014/main" val="20000"/>
                    </a:ext>
                  </a:extLst>
                </a:gridCol>
                <a:gridCol w="1741793">
                  <a:extLst>
                    <a:ext uri="{9D8B030D-6E8A-4147-A177-3AD203B41FA5}">
                      <a16:colId xmlns:a16="http://schemas.microsoft.com/office/drawing/2014/main" val="20001"/>
                    </a:ext>
                  </a:extLst>
                </a:gridCol>
                <a:gridCol w="1915972">
                  <a:extLst>
                    <a:ext uri="{9D8B030D-6E8A-4147-A177-3AD203B41FA5}">
                      <a16:colId xmlns:a16="http://schemas.microsoft.com/office/drawing/2014/main" val="20002"/>
                    </a:ext>
                  </a:extLst>
                </a:gridCol>
              </a:tblGrid>
              <a:tr h="898835">
                <a:tc>
                  <a:txBody>
                    <a:bodyPr/>
                    <a:lstStyle/>
                    <a:p>
                      <a:pPr algn="ctr"/>
                      <a:r>
                        <a:rPr sz="1600" b="1">
                          <a:solidFill>
                            <a:srgbClr val="FFFFFF"/>
                          </a:solidFill>
                          <a:latin typeface="Aptos"/>
                        </a:rPr>
                        <a:t>Criteria applied</a:t>
                      </a:r>
                    </a:p>
                  </a:txBody>
                  <a:tcPr>
                    <a:solidFill>
                      <a:srgbClr val="082D48"/>
                    </a:solidFill>
                  </a:tcPr>
                </a:tc>
                <a:tc>
                  <a:txBody>
                    <a:bodyPr/>
                    <a:lstStyle/>
                    <a:p>
                      <a:pPr algn="ctr"/>
                      <a:r>
                        <a:rPr sz="1600" b="1">
                          <a:solidFill>
                            <a:srgbClr val="FFFFFF"/>
                          </a:solidFill>
                          <a:latin typeface="Aptos"/>
                        </a:rPr>
                        <a:t>Low nodularity</a:t>
                      </a:r>
                    </a:p>
                    <a:p>
                      <a:pPr algn="ctr"/>
                      <a:r>
                        <a:rPr sz="1600" b="1">
                          <a:solidFill>
                            <a:srgbClr val="FFFFFF"/>
                          </a:solidFill>
                          <a:latin typeface="Aptos"/>
                        </a:rPr>
                        <a:t>(n=100)</a:t>
                      </a:r>
                    </a:p>
                  </a:txBody>
                  <a:tcPr>
                    <a:solidFill>
                      <a:srgbClr val="082D48"/>
                    </a:solidFill>
                  </a:tcPr>
                </a:tc>
                <a:tc>
                  <a:txBody>
                    <a:bodyPr/>
                    <a:lstStyle/>
                    <a:p>
                      <a:pPr algn="ctr"/>
                      <a:r>
                        <a:rPr sz="1600" b="1">
                          <a:solidFill>
                            <a:srgbClr val="FFFFFF"/>
                          </a:solidFill>
                          <a:latin typeface="Aptos"/>
                        </a:rPr>
                        <a:t>Other casting defects</a:t>
                      </a:r>
                    </a:p>
                    <a:p>
                      <a:pPr algn="ctr"/>
                      <a:r>
                        <a:rPr sz="1600" b="1">
                          <a:solidFill>
                            <a:srgbClr val="FFFFFF"/>
                          </a:solidFill>
                          <a:latin typeface="Aptos"/>
                        </a:rPr>
                        <a:t>(n=56)</a:t>
                      </a:r>
                    </a:p>
                  </a:txBody>
                  <a:tcPr>
                    <a:solidFill>
                      <a:srgbClr val="082D48"/>
                    </a:solidFill>
                  </a:tcPr>
                </a:tc>
                <a:extLst>
                  <a:ext uri="{0D108BD9-81ED-4DB2-BD59-A6C34878D82A}">
                    <a16:rowId xmlns:a16="http://schemas.microsoft.com/office/drawing/2014/main" val="10000"/>
                  </a:ext>
                </a:extLst>
              </a:tr>
              <a:tr h="873868">
                <a:tc>
                  <a:txBody>
                    <a:bodyPr/>
                    <a:lstStyle/>
                    <a:p>
                      <a:pPr algn="l"/>
                      <a:r>
                        <a:rPr sz="1600" b="0" dirty="0">
                          <a:solidFill>
                            <a:srgbClr val="142A3C"/>
                          </a:solidFill>
                          <a:latin typeface="Aptos"/>
                        </a:rPr>
                        <a:t>Frequency limits only</a:t>
                      </a:r>
                    </a:p>
                  </a:txBody>
                  <a:tcPr>
                    <a:solidFill>
                      <a:srgbClr val="F6F8FA"/>
                    </a:solidFill>
                  </a:tcPr>
                </a:tc>
                <a:tc>
                  <a:txBody>
                    <a:bodyPr/>
                    <a:lstStyle/>
                    <a:p>
                      <a:pPr algn="ctr"/>
                      <a:r>
                        <a:rPr sz="1600" b="0">
                          <a:solidFill>
                            <a:srgbClr val="142A3C"/>
                          </a:solidFill>
                          <a:latin typeface="Aptos"/>
                        </a:rPr>
                        <a:t>100 / 100</a:t>
                      </a:r>
                    </a:p>
                  </a:txBody>
                  <a:tcPr>
                    <a:solidFill>
                      <a:srgbClr val="F6F8FA"/>
                    </a:solidFill>
                  </a:tcPr>
                </a:tc>
                <a:tc>
                  <a:txBody>
                    <a:bodyPr/>
                    <a:lstStyle/>
                    <a:p>
                      <a:pPr algn="ctr"/>
                      <a:r>
                        <a:rPr sz="1600" b="0">
                          <a:solidFill>
                            <a:srgbClr val="142A3C"/>
                          </a:solidFill>
                          <a:latin typeface="Aptos"/>
                        </a:rPr>
                        <a:t>46 / 56</a:t>
                      </a:r>
                    </a:p>
                    <a:p>
                      <a:pPr algn="ctr"/>
                      <a:r>
                        <a:rPr sz="1600" b="0">
                          <a:solidFill>
                            <a:srgbClr val="142A3C"/>
                          </a:solidFill>
                          <a:latin typeface="Aptos"/>
                        </a:rPr>
                        <a:t>(82%)</a:t>
                      </a:r>
                    </a:p>
                  </a:txBody>
                  <a:tcPr>
                    <a:solidFill>
                      <a:srgbClr val="F6F8FA"/>
                    </a:solidFill>
                  </a:tcPr>
                </a:tc>
                <a:extLst>
                  <a:ext uri="{0D108BD9-81ED-4DB2-BD59-A6C34878D82A}">
                    <a16:rowId xmlns:a16="http://schemas.microsoft.com/office/drawing/2014/main" val="10001"/>
                  </a:ext>
                </a:extLst>
              </a:tr>
              <a:tr h="873868">
                <a:tc>
                  <a:txBody>
                    <a:bodyPr/>
                    <a:lstStyle/>
                    <a:p>
                      <a:pPr algn="l"/>
                      <a:r>
                        <a:rPr sz="1600" b="0" dirty="0">
                          <a:solidFill>
                            <a:srgbClr val="142A3C"/>
                          </a:solidFill>
                          <a:latin typeface="Aptos"/>
                        </a:rPr>
                        <a:t>+ ratios, frequency differences,</a:t>
                      </a:r>
                    </a:p>
                    <a:p>
                      <a:pPr algn="l"/>
                      <a:r>
                        <a:rPr sz="1600" b="0" dirty="0">
                          <a:solidFill>
                            <a:srgbClr val="142A3C"/>
                          </a:solidFill>
                          <a:latin typeface="Aptos"/>
                        </a:rPr>
                        <a:t>  and power-law relations</a:t>
                      </a:r>
                    </a:p>
                  </a:txBody>
                  <a:tcPr>
                    <a:solidFill>
                      <a:srgbClr val="FFFFFF"/>
                    </a:solidFill>
                  </a:tcPr>
                </a:tc>
                <a:tc>
                  <a:txBody>
                    <a:bodyPr/>
                    <a:lstStyle/>
                    <a:p>
                      <a:pPr algn="ctr"/>
                      <a:r>
                        <a:rPr sz="1600" b="0">
                          <a:solidFill>
                            <a:srgbClr val="142A3C"/>
                          </a:solidFill>
                          <a:latin typeface="Aptos"/>
                        </a:rPr>
                        <a:t>100 / 100</a:t>
                      </a:r>
                    </a:p>
                  </a:txBody>
                  <a:tcPr>
                    <a:solidFill>
                      <a:srgbClr val="FFFFFF"/>
                    </a:solidFill>
                  </a:tcPr>
                </a:tc>
                <a:tc>
                  <a:txBody>
                    <a:bodyPr/>
                    <a:lstStyle/>
                    <a:p>
                      <a:pPr algn="ctr"/>
                      <a:r>
                        <a:rPr sz="1600" b="0">
                          <a:solidFill>
                            <a:srgbClr val="142A3C"/>
                          </a:solidFill>
                          <a:latin typeface="Aptos"/>
                        </a:rPr>
                        <a:t>53 / 56</a:t>
                      </a:r>
                    </a:p>
                    <a:p>
                      <a:pPr algn="ctr"/>
                      <a:r>
                        <a:rPr sz="1600" b="0">
                          <a:solidFill>
                            <a:srgbClr val="142A3C"/>
                          </a:solidFill>
                          <a:latin typeface="Aptos"/>
                        </a:rPr>
                        <a:t>(95%)</a:t>
                      </a:r>
                    </a:p>
                  </a:txBody>
                  <a:tcPr>
                    <a:solidFill>
                      <a:srgbClr val="FFFFFF"/>
                    </a:solidFill>
                  </a:tcPr>
                </a:tc>
                <a:extLst>
                  <a:ext uri="{0D108BD9-81ED-4DB2-BD59-A6C34878D82A}">
                    <a16:rowId xmlns:a16="http://schemas.microsoft.com/office/drawing/2014/main" val="10002"/>
                  </a:ext>
                </a:extLst>
              </a:tr>
              <a:tr h="873868">
                <a:tc>
                  <a:txBody>
                    <a:bodyPr/>
                    <a:lstStyle/>
                    <a:p>
                      <a:pPr algn="l"/>
                      <a:r>
                        <a:rPr sz="1600" b="0">
                          <a:solidFill>
                            <a:srgbClr val="142A3C"/>
                          </a:solidFill>
                          <a:latin typeface="Aptos"/>
                        </a:rPr>
                        <a:t>+ PCA and frequency prediction</a:t>
                      </a:r>
                    </a:p>
                  </a:txBody>
                  <a:tcPr>
                    <a:solidFill>
                      <a:srgbClr val="F6F8FA"/>
                    </a:solidFill>
                  </a:tcPr>
                </a:tc>
                <a:tc>
                  <a:txBody>
                    <a:bodyPr/>
                    <a:lstStyle/>
                    <a:p>
                      <a:pPr algn="ctr"/>
                      <a:r>
                        <a:rPr sz="1600" b="1">
                          <a:solidFill>
                            <a:srgbClr val="142A3C"/>
                          </a:solidFill>
                          <a:latin typeface="Aptos"/>
                        </a:rPr>
                        <a:t>100 / 100</a:t>
                      </a:r>
                    </a:p>
                  </a:txBody>
                  <a:tcPr>
                    <a:solidFill>
                      <a:srgbClr val="F6F8FA"/>
                    </a:solidFill>
                  </a:tcPr>
                </a:tc>
                <a:tc>
                  <a:txBody>
                    <a:bodyPr/>
                    <a:lstStyle/>
                    <a:p>
                      <a:pPr algn="ctr"/>
                      <a:r>
                        <a:rPr sz="1600" b="1" dirty="0">
                          <a:solidFill>
                            <a:srgbClr val="142A3C"/>
                          </a:solidFill>
                          <a:latin typeface="Aptos"/>
                        </a:rPr>
                        <a:t>56 / 56</a:t>
                      </a:r>
                    </a:p>
                    <a:p>
                      <a:pPr algn="ctr"/>
                      <a:r>
                        <a:rPr sz="1600" b="1" dirty="0">
                          <a:solidFill>
                            <a:srgbClr val="142A3C"/>
                          </a:solidFill>
                          <a:latin typeface="Aptos"/>
                        </a:rPr>
                        <a:t>(100%)</a:t>
                      </a:r>
                    </a:p>
                  </a:txBody>
                  <a:tcPr>
                    <a:solidFill>
                      <a:srgbClr val="F6F8FA"/>
                    </a:solidFill>
                  </a:tcPr>
                </a:tc>
                <a:extLst>
                  <a:ext uri="{0D108BD9-81ED-4DB2-BD59-A6C34878D82A}">
                    <a16:rowId xmlns:a16="http://schemas.microsoft.com/office/drawing/2014/main" val="10003"/>
                  </a:ext>
                </a:extLst>
              </a:tr>
            </a:tbl>
          </a:graphicData>
        </a:graphic>
      </p:graphicFrame>
      <p:sp>
        <p:nvSpPr>
          <p:cNvPr id="7" name="Rounded Rectangle 6"/>
          <p:cNvSpPr/>
          <p:nvPr/>
        </p:nvSpPr>
        <p:spPr>
          <a:xfrm>
            <a:off x="685800" y="4892040"/>
            <a:ext cx="10789920" cy="1105766"/>
          </a:xfrm>
          <a:prstGeom prst="roundRect">
            <a:avLst/>
          </a:prstGeom>
          <a:solidFill>
            <a:srgbClr val="F3F8FC"/>
          </a:solidFill>
          <a:ln w="15240">
            <a:solidFill>
              <a:srgbClr val="2C69B0"/>
            </a:solidFill>
          </a:ln>
        </p:spPr>
        <p:style>
          <a:lnRef idx="1">
            <a:schemeClr val="accent1"/>
          </a:lnRef>
          <a:fillRef idx="3">
            <a:schemeClr val="accent1"/>
          </a:fillRef>
          <a:effectRef idx="2">
            <a:schemeClr val="accent1"/>
          </a:effectRef>
          <a:fontRef idx="minor">
            <a:schemeClr val="lt1"/>
          </a:fontRef>
        </p:style>
        <p:txBody>
          <a:bodyPr lIns="164592" tIns="73152" rIns="164592" rtlCol="0" anchor="ctr"/>
          <a:lstStyle/>
          <a:p>
            <a:pPr algn="ctr">
              <a:spcAft>
                <a:spcPts val="600"/>
              </a:spcAft>
              <a:defRPr sz="1700" b="1">
                <a:solidFill>
                  <a:srgbClr val="082D48"/>
                </a:solidFill>
                <a:latin typeface="Aptos Display"/>
              </a:defRPr>
            </a:pPr>
            <a:r>
              <a:rPr sz="1600" dirty="0"/>
              <a:t>Key point: single-frequency limits were not sufficient for random casting defects; multivariate modal criteria removed the remaining overlap.</a:t>
            </a:r>
          </a:p>
          <a:p>
            <a:pPr algn="ctr">
              <a:spcAft>
                <a:spcPts val="600"/>
              </a:spcAft>
              <a:defRPr sz="1300">
                <a:solidFill>
                  <a:srgbClr val="5F6973"/>
                </a:solidFill>
                <a:latin typeface="Aptos"/>
              </a:defRPr>
            </a:pPr>
            <a:r>
              <a:rPr sz="1600" dirty="0"/>
              <a:t>Dataset-specific result; each new component family still requires its own reference database and validation.</a:t>
            </a:r>
          </a:p>
        </p:txBody>
      </p:sp>
      <p:sp>
        <p:nvSpPr>
          <p:cNvPr id="8" name="Rectangle 7"/>
          <p:cNvSpPr/>
          <p:nvPr/>
        </p:nvSpPr>
        <p:spPr>
          <a:xfrm>
            <a:off x="502920" y="6446520"/>
            <a:ext cx="11155680" cy="12700"/>
          </a:xfrm>
          <a:prstGeom prst="rect">
            <a:avLst/>
          </a:prstGeom>
          <a:solidFill>
            <a:srgbClr val="D2D9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548640" y="6473952"/>
            <a:ext cx="5120640" cy="228600"/>
          </a:xfrm>
          <a:prstGeom prst="rect">
            <a:avLst/>
          </a:prstGeom>
          <a:noFill/>
        </p:spPr>
        <p:txBody>
          <a:bodyPr wrap="none">
            <a:spAutoFit/>
          </a:bodyPr>
          <a:lstStyle/>
          <a:p>
            <a:pPr>
              <a:defRPr sz="900">
                <a:solidFill>
                  <a:srgbClr val="5A646E"/>
                </a:solidFill>
                <a:latin typeface="Aptos"/>
              </a:defRPr>
            </a:pPr>
            <a:r>
              <a:t>Acoustic Resonance Testing (ARS/ARI) | ECNDT 2026</a:t>
            </a:r>
          </a:p>
        </p:txBody>
      </p:sp>
      <p:sp>
        <p:nvSpPr>
          <p:cNvPr id="10" name="TextBox 9"/>
          <p:cNvSpPr txBox="1"/>
          <p:nvPr/>
        </p:nvSpPr>
        <p:spPr>
          <a:xfrm>
            <a:off x="11443545" y="6473952"/>
            <a:ext cx="306495" cy="230832"/>
          </a:xfrm>
          <a:prstGeom prst="rect">
            <a:avLst/>
          </a:prstGeom>
          <a:noFill/>
        </p:spPr>
        <p:txBody>
          <a:bodyPr wrap="none">
            <a:spAutoFit/>
          </a:bodyPr>
          <a:lstStyle/>
          <a:p>
            <a:pPr algn="r"/>
            <a:r>
              <a:rPr sz="900" b="0" dirty="0">
                <a:solidFill>
                  <a:srgbClr val="5A646E"/>
                </a:solidFill>
                <a:latin typeface="Aptos"/>
              </a:rPr>
              <a:t>1</a:t>
            </a:r>
            <a:r>
              <a:rPr lang="en-US" sz="900" b="0" dirty="0">
                <a:solidFill>
                  <a:srgbClr val="5A646E"/>
                </a:solidFill>
                <a:latin typeface="Aptos"/>
              </a:rPr>
              <a:t>2</a:t>
            </a:r>
            <a:endParaRPr sz="900" b="0" dirty="0">
              <a:solidFill>
                <a:srgbClr val="5A646E"/>
              </a:solidFill>
              <a:latin typeface="Apto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320040"/>
            <a:ext cx="11155680" cy="548640"/>
          </a:xfrm>
          <a:prstGeom prst="rect">
            <a:avLst/>
          </a:prstGeom>
          <a:noFill/>
        </p:spPr>
        <p:txBody>
          <a:bodyPr wrap="none">
            <a:spAutoFit/>
          </a:bodyPr>
          <a:lstStyle/>
          <a:p>
            <a:pPr>
              <a:defRPr sz="3000" b="1">
                <a:solidFill>
                  <a:srgbClr val="082D48"/>
                </a:solidFill>
                <a:latin typeface="Aptos Display"/>
              </a:defRPr>
            </a:pPr>
            <a:r>
              <a:t>ARS Result: Small Advanced-Manufactured Parts</a:t>
            </a:r>
          </a:p>
        </p:txBody>
      </p:sp>
      <p:sp>
        <p:nvSpPr>
          <p:cNvPr id="9" name="Rounded Rectangle 8"/>
          <p:cNvSpPr/>
          <p:nvPr/>
        </p:nvSpPr>
        <p:spPr>
          <a:xfrm>
            <a:off x="4797293" y="1190327"/>
            <a:ext cx="5098917" cy="1818273"/>
          </a:xfrm>
          <a:prstGeom prst="roundRect">
            <a:avLst/>
          </a:prstGeom>
          <a:solidFill>
            <a:srgbClr val="EAF2FA"/>
          </a:solidFill>
          <a:ln w="15240">
            <a:solidFill>
              <a:srgbClr val="2C69B0"/>
            </a:solidFill>
          </a:ln>
        </p:spPr>
        <p:style>
          <a:lnRef idx="1">
            <a:schemeClr val="accent1"/>
          </a:lnRef>
          <a:fillRef idx="3">
            <a:schemeClr val="accent1"/>
          </a:fillRef>
          <a:effectRef idx="2">
            <a:schemeClr val="accent1"/>
          </a:effectRef>
          <a:fontRef idx="minor">
            <a:schemeClr val="lt1"/>
          </a:fontRef>
        </p:style>
        <p:txBody>
          <a:bodyPr lIns="146304" tIns="73152" rIns="109728" bIns="73152" rtlCol="0" anchor="ctr"/>
          <a:lstStyle/>
          <a:p>
            <a:pPr>
              <a:spcAft>
                <a:spcPts val="600"/>
              </a:spcAft>
              <a:defRPr sz="1700" b="1">
                <a:solidFill>
                  <a:srgbClr val="082D48"/>
                </a:solidFill>
                <a:latin typeface="Aptos Display"/>
              </a:defRPr>
            </a:pPr>
            <a:r>
              <a:rPr sz="1600" dirty="0"/>
              <a:t>Aerospace Ti alloy MIM validation</a:t>
            </a:r>
          </a:p>
          <a:p>
            <a:pPr marL="91440" indent="-182880">
              <a:spcAft>
                <a:spcPts val="600"/>
              </a:spcAft>
              <a:buFont typeface="Arial" panose="020B0604020202020204" pitchFamily="34" charset="0"/>
              <a:buChar char="•"/>
              <a:defRPr sz="1350">
                <a:solidFill>
                  <a:srgbClr val="142A3C"/>
                </a:solidFill>
                <a:latin typeface="Aptos"/>
              </a:defRPr>
            </a:pPr>
            <a:r>
              <a:rPr sz="1600" dirty="0"/>
              <a:t>≈800 Ti alloy samples tested</a:t>
            </a:r>
          </a:p>
          <a:p>
            <a:pPr marL="91440" indent="-182880">
              <a:spcAft>
                <a:spcPts val="600"/>
              </a:spcAft>
              <a:buFont typeface="Arial" panose="020B0604020202020204" pitchFamily="34" charset="0"/>
              <a:buChar char="•"/>
              <a:defRPr sz="1350">
                <a:solidFill>
                  <a:srgbClr val="142A3C"/>
                </a:solidFill>
                <a:latin typeface="Aptos"/>
              </a:defRPr>
            </a:pPr>
            <a:r>
              <a:rPr sz="1600" dirty="0"/>
              <a:t>sample weight around 50 g</a:t>
            </a:r>
          </a:p>
          <a:p>
            <a:pPr marL="91440" indent="-182880">
              <a:spcAft>
                <a:spcPts val="600"/>
              </a:spcAft>
              <a:buFont typeface="Arial" panose="020B0604020202020204" pitchFamily="34" charset="0"/>
              <a:buChar char="•"/>
              <a:defRPr sz="1350">
                <a:solidFill>
                  <a:srgbClr val="142A3C"/>
                </a:solidFill>
                <a:latin typeface="Aptos"/>
              </a:defRPr>
            </a:pPr>
            <a:r>
              <a:rPr sz="1600" dirty="0"/>
              <a:t>defective samples rechecked by CT</a:t>
            </a:r>
          </a:p>
          <a:p>
            <a:pPr marL="91440" indent="-182880">
              <a:spcAft>
                <a:spcPts val="600"/>
              </a:spcAft>
              <a:buFont typeface="Arial" panose="020B0604020202020204" pitchFamily="34" charset="0"/>
              <a:buChar char="•"/>
              <a:defRPr sz="1350">
                <a:solidFill>
                  <a:srgbClr val="142A3C"/>
                </a:solidFill>
                <a:latin typeface="Aptos"/>
              </a:defRPr>
            </a:pPr>
            <a:r>
              <a:rPr sz="1600" dirty="0"/>
              <a:t>cavities larger than 0.25 mm detected</a:t>
            </a:r>
          </a:p>
        </p:txBody>
      </p:sp>
      <p:sp>
        <p:nvSpPr>
          <p:cNvPr id="10" name="Rounded Rectangle 9"/>
          <p:cNvSpPr/>
          <p:nvPr/>
        </p:nvSpPr>
        <p:spPr>
          <a:xfrm>
            <a:off x="4797293" y="3252671"/>
            <a:ext cx="5098917" cy="1923639"/>
          </a:xfrm>
          <a:prstGeom prst="roundRect">
            <a:avLst/>
          </a:prstGeom>
          <a:solidFill>
            <a:srgbClr val="E8F7EE"/>
          </a:solidFill>
          <a:ln w="15240">
            <a:solidFill>
              <a:srgbClr val="2BA155"/>
            </a:solidFill>
          </a:ln>
        </p:spPr>
        <p:style>
          <a:lnRef idx="1">
            <a:schemeClr val="accent1"/>
          </a:lnRef>
          <a:fillRef idx="3">
            <a:schemeClr val="accent1"/>
          </a:fillRef>
          <a:effectRef idx="2">
            <a:schemeClr val="accent1"/>
          </a:effectRef>
          <a:fontRef idx="minor">
            <a:schemeClr val="lt1"/>
          </a:fontRef>
        </p:style>
        <p:txBody>
          <a:bodyPr lIns="146304" tIns="73152" rIns="109728" bIns="73152" rtlCol="0" anchor="ctr"/>
          <a:lstStyle/>
          <a:p>
            <a:pPr>
              <a:spcAft>
                <a:spcPts val="600"/>
              </a:spcAft>
              <a:defRPr sz="1700" b="1">
                <a:solidFill>
                  <a:srgbClr val="082D48"/>
                </a:solidFill>
                <a:latin typeface="Aptos Display"/>
              </a:defRPr>
            </a:pPr>
            <a:r>
              <a:rPr sz="1600" dirty="0"/>
              <a:t>Valve-seat </a:t>
            </a:r>
            <a:r>
              <a:rPr lang="en-US" sz="1600" dirty="0"/>
              <a:t>PM </a:t>
            </a:r>
            <a:r>
              <a:rPr sz="1600" dirty="0"/>
              <a:t>production validation</a:t>
            </a:r>
          </a:p>
          <a:p>
            <a:pPr marL="91440" indent="-182880">
              <a:spcAft>
                <a:spcPts val="600"/>
              </a:spcAft>
              <a:buFont typeface="Arial" panose="020B0604020202020204" pitchFamily="34" charset="0"/>
              <a:buChar char="•"/>
              <a:defRPr sz="1350">
                <a:solidFill>
                  <a:srgbClr val="142A3C"/>
                </a:solidFill>
                <a:latin typeface="Aptos"/>
              </a:defRPr>
            </a:pPr>
            <a:r>
              <a:rPr sz="1600" dirty="0"/>
              <a:t>small ring components around 8 g</a:t>
            </a:r>
          </a:p>
          <a:p>
            <a:pPr marL="91440" indent="-182880">
              <a:spcAft>
                <a:spcPts val="600"/>
              </a:spcAft>
              <a:buFont typeface="Arial" panose="020B0604020202020204" pitchFamily="34" charset="0"/>
              <a:buChar char="•"/>
              <a:defRPr sz="1350">
                <a:solidFill>
                  <a:srgbClr val="142A3C"/>
                </a:solidFill>
                <a:latin typeface="Aptos"/>
              </a:defRPr>
            </a:pPr>
            <a:r>
              <a:rPr sz="1600" dirty="0"/>
              <a:t>routine production: &gt;2,000 parts/day</a:t>
            </a:r>
          </a:p>
          <a:p>
            <a:pPr marL="91440" indent="-182880">
              <a:spcAft>
                <a:spcPts val="600"/>
              </a:spcAft>
              <a:buFont typeface="Arial" panose="020B0604020202020204" pitchFamily="34" charset="0"/>
              <a:buChar char="•"/>
              <a:defRPr sz="1350">
                <a:solidFill>
                  <a:srgbClr val="142A3C"/>
                </a:solidFill>
                <a:latin typeface="Aptos"/>
              </a:defRPr>
            </a:pPr>
            <a:r>
              <a:rPr lang="en-US" sz="1600" dirty="0"/>
              <a:t>500-sample </a:t>
            </a:r>
            <a:r>
              <a:rPr sz="1600" dirty="0"/>
              <a:t>cracks and cavities confirmed by X-ray</a:t>
            </a:r>
          </a:p>
          <a:p>
            <a:pPr marL="91440" indent="-182880">
              <a:spcAft>
                <a:spcPts val="600"/>
              </a:spcAft>
              <a:buFont typeface="Arial" panose="020B0604020202020204" pitchFamily="34" charset="0"/>
              <a:buChar char="•"/>
              <a:defRPr sz="1350">
                <a:solidFill>
                  <a:srgbClr val="142A3C"/>
                </a:solidFill>
                <a:latin typeface="Aptos"/>
              </a:defRPr>
            </a:pPr>
            <a:r>
              <a:rPr sz="1600" dirty="0"/>
              <a:t>X-ray-defective samples were identified by ARS</a:t>
            </a:r>
          </a:p>
        </p:txBody>
      </p:sp>
      <p:sp>
        <p:nvSpPr>
          <p:cNvPr id="12" name="Rounded Rectangle 11"/>
          <p:cNvSpPr/>
          <p:nvPr/>
        </p:nvSpPr>
        <p:spPr>
          <a:xfrm>
            <a:off x="4797293" y="5388334"/>
            <a:ext cx="6979534" cy="835224"/>
          </a:xfrm>
          <a:prstGeom prst="roundRect">
            <a:avLst/>
          </a:prstGeom>
          <a:solidFill>
            <a:srgbClr val="F5F7FA"/>
          </a:solidFill>
          <a:ln w="15240">
            <a:solidFill>
              <a:srgbClr val="8C96A0"/>
            </a:solidFill>
          </a:ln>
        </p:spPr>
        <p:style>
          <a:lnRef idx="1">
            <a:schemeClr val="accent1"/>
          </a:lnRef>
          <a:fillRef idx="3">
            <a:schemeClr val="accent1"/>
          </a:fillRef>
          <a:effectRef idx="2">
            <a:schemeClr val="accent1"/>
          </a:effectRef>
          <a:fontRef idx="minor">
            <a:schemeClr val="lt1"/>
          </a:fontRef>
        </p:style>
        <p:txBody>
          <a:bodyPr lIns="146304" tIns="73152" rIns="109728" bIns="73152" rtlCol="0" anchor="ctr"/>
          <a:lstStyle/>
          <a:p>
            <a:pPr algn="ctr">
              <a:spcAft>
                <a:spcPts val="600"/>
              </a:spcAft>
              <a:defRPr sz="1700" b="1">
                <a:solidFill>
                  <a:srgbClr val="082D48"/>
                </a:solidFill>
                <a:latin typeface="Aptos Display"/>
              </a:defRPr>
            </a:pPr>
            <a:r>
              <a:rPr lang="en-US" sz="1600" dirty="0"/>
              <a:t>Common ARS output: Go / No-Go decision, frequency and damping features, database-driven criteria, traceable results; production cells can include automatic feeding, loading, and sorting. Typical sweep: 5–10 s.</a:t>
            </a:r>
            <a:endParaRPr sz="1600" dirty="0"/>
          </a:p>
        </p:txBody>
      </p:sp>
      <p:sp>
        <p:nvSpPr>
          <p:cNvPr id="14" name="Rectangle 13"/>
          <p:cNvSpPr/>
          <p:nvPr/>
        </p:nvSpPr>
        <p:spPr>
          <a:xfrm>
            <a:off x="502920" y="6446520"/>
            <a:ext cx="11155680" cy="12700"/>
          </a:xfrm>
          <a:prstGeom prst="rect">
            <a:avLst/>
          </a:prstGeom>
          <a:solidFill>
            <a:srgbClr val="D2D9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548640" y="6473952"/>
            <a:ext cx="5120640" cy="228600"/>
          </a:xfrm>
          <a:prstGeom prst="rect">
            <a:avLst/>
          </a:prstGeom>
          <a:noFill/>
        </p:spPr>
        <p:txBody>
          <a:bodyPr wrap="none">
            <a:spAutoFit/>
          </a:bodyPr>
          <a:lstStyle/>
          <a:p>
            <a:pPr>
              <a:defRPr sz="900">
                <a:solidFill>
                  <a:srgbClr val="5A646E"/>
                </a:solidFill>
                <a:latin typeface="Aptos"/>
              </a:defRPr>
            </a:pPr>
            <a:r>
              <a:t>Acoustic Resonance Testing (ARS/ARI) | ECNDT 2026</a:t>
            </a:r>
          </a:p>
        </p:txBody>
      </p:sp>
      <p:sp>
        <p:nvSpPr>
          <p:cNvPr id="16" name="TextBox 15"/>
          <p:cNvSpPr txBox="1"/>
          <p:nvPr/>
        </p:nvSpPr>
        <p:spPr>
          <a:xfrm>
            <a:off x="11443545" y="6473952"/>
            <a:ext cx="306495" cy="230832"/>
          </a:xfrm>
          <a:prstGeom prst="rect">
            <a:avLst/>
          </a:prstGeom>
          <a:noFill/>
        </p:spPr>
        <p:txBody>
          <a:bodyPr wrap="none">
            <a:spAutoFit/>
          </a:bodyPr>
          <a:lstStyle/>
          <a:p>
            <a:pPr algn="r"/>
            <a:r>
              <a:rPr sz="900" b="0" dirty="0">
                <a:solidFill>
                  <a:srgbClr val="5A646E"/>
                </a:solidFill>
                <a:latin typeface="Aptos"/>
              </a:rPr>
              <a:t>1</a:t>
            </a:r>
            <a:r>
              <a:rPr lang="en-US" sz="900" b="0" dirty="0">
                <a:solidFill>
                  <a:srgbClr val="5A646E"/>
                </a:solidFill>
                <a:latin typeface="Aptos"/>
              </a:rPr>
              <a:t>3</a:t>
            </a:r>
            <a:endParaRPr sz="900" b="0" dirty="0">
              <a:solidFill>
                <a:srgbClr val="5A646E"/>
              </a:solidFill>
              <a:latin typeface="Aptos"/>
            </a:endParaRPr>
          </a:p>
        </p:txBody>
      </p:sp>
      <p:pic>
        <p:nvPicPr>
          <p:cNvPr id="18" name="Picture 17">
            <a:extLst>
              <a:ext uri="{FF2B5EF4-FFF2-40B4-BE49-F238E27FC236}">
                <a16:creationId xmlns:a16="http://schemas.microsoft.com/office/drawing/2014/main" id="{C67577DE-9935-55C1-4A63-85DE53DCB89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03826" y="1229198"/>
            <a:ext cx="3176982" cy="181827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A4B6C03-FA39-D999-2D42-4130AD1F61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33400" y="3252264"/>
            <a:ext cx="3717835" cy="29712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Boundary Conditions and Conclusions</a:t>
            </a:r>
            <a:endParaRPr lang="en-US" sz="2900" dirty="0"/>
          </a:p>
        </p:txBody>
      </p:sp>
      <p:sp>
        <p:nvSpPr>
          <p:cNvPr id="3" name="Text 1"/>
          <p:cNvSpPr/>
          <p:nvPr/>
        </p:nvSpPr>
        <p:spPr>
          <a:xfrm>
            <a:off x="640080" y="1051560"/>
            <a:ext cx="5120640" cy="320040"/>
          </a:xfrm>
          <a:prstGeom prst="rect">
            <a:avLst/>
          </a:prstGeom>
          <a:noFill/>
          <a:ln/>
        </p:spPr>
        <p:txBody>
          <a:bodyPr wrap="square" lIns="0" tIns="0" rIns="0" bIns="0" rtlCol="0" anchor="ctr"/>
          <a:lstStyle/>
          <a:p>
            <a:pPr marL="0" indent="0">
              <a:buNone/>
            </a:pPr>
            <a:r>
              <a:rPr lang="en-US" sz="2100" b="1" dirty="0">
                <a:solidFill>
                  <a:srgbClr val="0B2D45"/>
                </a:solidFill>
                <a:latin typeface="Arial" pitchFamily="34" charset="0"/>
                <a:ea typeface="Arial" pitchFamily="34" charset="-122"/>
                <a:cs typeface="Arial" pitchFamily="34" charset="-120"/>
              </a:rPr>
              <a:t>Boundary conditions</a:t>
            </a:r>
            <a:endParaRPr lang="en-US" sz="2100" dirty="0"/>
          </a:p>
        </p:txBody>
      </p:sp>
      <p:sp>
        <p:nvSpPr>
          <p:cNvPr id="4" name="Text 2"/>
          <p:cNvSpPr/>
          <p:nvPr/>
        </p:nvSpPr>
        <p:spPr>
          <a:xfrm>
            <a:off x="685800" y="1336030"/>
            <a:ext cx="5029200" cy="2067659"/>
          </a:xfrm>
          <a:prstGeom prst="rect">
            <a:avLst/>
          </a:prstGeom>
          <a:noFill/>
          <a:ln/>
        </p:spPr>
        <p:txBody>
          <a:bodyPr wrap="square" lIns="1016" tIns="1016" rIns="1016" bIns="1016" rtlCol="0" anchor="ctr">
            <a:normAutofit/>
          </a:bodyPr>
          <a:lstStyle/>
          <a:p>
            <a:pPr marL="342900" indent="-342900">
              <a:lnSpc>
                <a:spcPct val="12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Reference database required for each part family</a:t>
            </a:r>
          </a:p>
          <a:p>
            <a:pPr marL="342900" indent="-342900">
              <a:lnSpc>
                <a:spcPct val="12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Defect must change the modal response enough to be separable</a:t>
            </a:r>
          </a:p>
          <a:p>
            <a:pPr marL="342900" indent="-342900">
              <a:lnSpc>
                <a:spcPct val="12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CT, X-ray, or destructive analysis may be used to confirm defect type or location</a:t>
            </a:r>
            <a:endParaRPr lang="en-US" sz="1600" dirty="0"/>
          </a:p>
        </p:txBody>
      </p:sp>
      <p:sp>
        <p:nvSpPr>
          <p:cNvPr id="5" name="Text 3"/>
          <p:cNvSpPr/>
          <p:nvPr/>
        </p:nvSpPr>
        <p:spPr>
          <a:xfrm>
            <a:off x="6446520" y="1051560"/>
            <a:ext cx="5120640" cy="320040"/>
          </a:xfrm>
          <a:prstGeom prst="rect">
            <a:avLst/>
          </a:prstGeom>
          <a:noFill/>
          <a:ln/>
        </p:spPr>
        <p:txBody>
          <a:bodyPr wrap="square" lIns="0" tIns="0" rIns="0" bIns="0" rtlCol="0" anchor="ctr"/>
          <a:lstStyle/>
          <a:p>
            <a:pPr marL="0" indent="0">
              <a:buNone/>
            </a:pPr>
            <a:r>
              <a:rPr lang="en-US" sz="2100" b="1" dirty="0">
                <a:solidFill>
                  <a:srgbClr val="0B2D45"/>
                </a:solidFill>
                <a:latin typeface="Arial" pitchFamily="34" charset="0"/>
                <a:ea typeface="Arial" pitchFamily="34" charset="-122"/>
                <a:cs typeface="Arial" pitchFamily="34" charset="-120"/>
              </a:rPr>
              <a:t>Conclusions</a:t>
            </a:r>
            <a:endParaRPr lang="en-US" sz="2100" dirty="0"/>
          </a:p>
        </p:txBody>
      </p:sp>
      <p:sp>
        <p:nvSpPr>
          <p:cNvPr id="6" name="Text 4"/>
          <p:cNvSpPr/>
          <p:nvPr/>
        </p:nvSpPr>
        <p:spPr>
          <a:xfrm>
            <a:off x="6583680" y="1508759"/>
            <a:ext cx="5029200" cy="2651757"/>
          </a:xfrm>
          <a:prstGeom prst="rect">
            <a:avLst/>
          </a:prstGeom>
          <a:noFill/>
          <a:ln/>
        </p:spPr>
        <p:txBody>
          <a:bodyPr wrap="square" lIns="1016" tIns="1016" rIns="1016" bIns="1016" rtlCol="0" anchor="ctr">
            <a:normAutofit fontScale="92500" lnSpcReduction="20000"/>
          </a:bodyPr>
          <a:lstStyle/>
          <a:p>
            <a:pPr marL="457200" indent="-457200">
              <a:lnSpc>
                <a:spcPct val="110000"/>
              </a:lnSpc>
              <a:spcAft>
                <a:spcPts val="600"/>
              </a:spcAft>
              <a:buFont typeface="+mj-lt"/>
              <a:buAutoNum type="arabicPeriod"/>
            </a:pPr>
            <a:r>
              <a:rPr lang="en-US" sz="1900" b="1" dirty="0">
                <a:solidFill>
                  <a:srgbClr val="0B2D45"/>
                </a:solidFill>
                <a:latin typeface="Arial" pitchFamily="34" charset="0"/>
                <a:ea typeface="Arial" pitchFamily="34" charset="-122"/>
                <a:cs typeface="Arial" pitchFamily="34" charset="-120"/>
              </a:rPr>
              <a:t>Dual excitation:</a:t>
            </a:r>
            <a:r>
              <a:rPr lang="en-US" sz="1900" dirty="0">
                <a:solidFill>
                  <a:srgbClr val="0B2D45"/>
                </a:solidFill>
                <a:latin typeface="Arial" pitchFamily="34" charset="0"/>
                <a:ea typeface="Arial" pitchFamily="34" charset="-122"/>
                <a:cs typeface="Arial" pitchFamily="34" charset="-120"/>
              </a:rPr>
              <a:t> ARS serves high-frequency small components; ARI serves large cast components.</a:t>
            </a:r>
          </a:p>
          <a:p>
            <a:pPr marL="457200" indent="-457200">
              <a:lnSpc>
                <a:spcPct val="110000"/>
              </a:lnSpc>
              <a:spcAft>
                <a:spcPts val="600"/>
              </a:spcAft>
              <a:buFont typeface="+mj-lt"/>
              <a:buAutoNum type="arabicPeriod"/>
            </a:pPr>
            <a:r>
              <a:rPr lang="en-US" sz="1900" b="1" dirty="0">
                <a:solidFill>
                  <a:srgbClr val="0B2D45"/>
                </a:solidFill>
                <a:latin typeface="Arial" pitchFamily="34" charset="0"/>
                <a:ea typeface="Arial" pitchFamily="34" charset="-122"/>
                <a:cs typeface="Arial" pitchFamily="34" charset="-120"/>
              </a:rPr>
              <a:t>Unified modal framework: </a:t>
            </a:r>
            <a:r>
              <a:rPr lang="en-US" sz="1900" dirty="0">
                <a:solidFill>
                  <a:srgbClr val="0B2D45"/>
                </a:solidFill>
                <a:latin typeface="Arial" pitchFamily="34" charset="0"/>
                <a:ea typeface="Arial" pitchFamily="34" charset="-122"/>
                <a:cs typeface="Arial" pitchFamily="34" charset="-120"/>
              </a:rPr>
              <a:t>Both modes use acquisition, mode fitting, mode labeling, feature extraction, and decision models.</a:t>
            </a:r>
          </a:p>
          <a:p>
            <a:pPr marL="457200" indent="-457200">
              <a:lnSpc>
                <a:spcPct val="110000"/>
              </a:lnSpc>
              <a:spcAft>
                <a:spcPts val="600"/>
              </a:spcAft>
              <a:buFont typeface="+mj-lt"/>
              <a:buAutoNum type="arabicPeriod"/>
            </a:pPr>
            <a:r>
              <a:rPr lang="en-US" sz="1900" b="1" dirty="0">
                <a:solidFill>
                  <a:srgbClr val="0B2D45"/>
                </a:solidFill>
                <a:latin typeface="Arial" pitchFamily="34" charset="0"/>
                <a:ea typeface="Arial" pitchFamily="34" charset="-122"/>
                <a:cs typeface="Arial" pitchFamily="34" charset="-120"/>
              </a:rPr>
              <a:t>Production-oriented NDT: </a:t>
            </a:r>
            <a:r>
              <a:rPr lang="en-US" sz="1900" dirty="0">
                <a:solidFill>
                  <a:srgbClr val="0B2D45"/>
                </a:solidFill>
                <a:latin typeface="Arial" pitchFamily="34" charset="0"/>
                <a:ea typeface="Arial" pitchFamily="34" charset="-122"/>
                <a:cs typeface="Arial" pitchFamily="34" charset="-120"/>
              </a:rPr>
              <a:t>The method supports routine non-destructive quality assurance for cast and advanced manufactured metal parts.</a:t>
            </a:r>
            <a:endParaRPr lang="en-US" sz="1900" dirty="0"/>
          </a:p>
        </p:txBody>
      </p:sp>
      <p:sp>
        <p:nvSpPr>
          <p:cNvPr id="7" name="Shape 5"/>
          <p:cNvSpPr/>
          <p:nvPr/>
        </p:nvSpPr>
        <p:spPr>
          <a:xfrm>
            <a:off x="5806440" y="1051560"/>
            <a:ext cx="0" cy="3520440"/>
          </a:xfrm>
          <a:prstGeom prst="line">
            <a:avLst/>
          </a:prstGeom>
          <a:noFill/>
          <a:ln w="12700">
            <a:solidFill>
              <a:srgbClr val="D9E2EC"/>
            </a:solidFill>
            <a:prstDash val="solid"/>
          </a:ln>
        </p:spPr>
        <p:txBody>
          <a:bodyPr/>
          <a:lstStyle/>
          <a:p>
            <a:endParaRPr/>
          </a:p>
        </p:txBody>
      </p:sp>
      <p:sp>
        <p:nvSpPr>
          <p:cNvPr id="9" name="Text 7"/>
          <p:cNvSpPr/>
          <p:nvPr/>
        </p:nvSpPr>
        <p:spPr>
          <a:xfrm>
            <a:off x="792480" y="4699455"/>
            <a:ext cx="10607040" cy="805792"/>
          </a:xfrm>
          <a:prstGeom prst="rect">
            <a:avLst/>
          </a:prstGeom>
          <a:solidFill>
            <a:srgbClr val="F3F8FC"/>
          </a:solidFill>
          <a:ln w="12700">
            <a:solidFill>
              <a:srgbClr val="1E5FA8"/>
            </a:solidFill>
          </a:ln>
        </p:spPr>
        <p:txBody>
          <a:bodyPr wrap="square" lIns="889" tIns="889" rIns="889" bIns="889" rtlCol="0" anchor="ctr">
            <a:normAutofit/>
          </a:bodyPr>
          <a:lstStyle/>
          <a:p>
            <a:pPr marL="0" indent="0" algn="ctr">
              <a:buNone/>
            </a:pPr>
            <a:r>
              <a:rPr lang="en-US" sz="2000" b="1" dirty="0">
                <a:solidFill>
                  <a:srgbClr val="0B2D45"/>
                </a:solidFill>
                <a:latin typeface="Arial" pitchFamily="34" charset="0"/>
                <a:ea typeface="Arial" pitchFamily="34" charset="-122"/>
                <a:cs typeface="Arial" pitchFamily="34" charset="-120"/>
              </a:rPr>
              <a:t>Key technical contribution: multi-channel mode fitting, stable mode labeling, selected modal ratios, and statistical / ML-based evaluation.</a:t>
            </a:r>
            <a:endParaRPr lang="en-US" sz="2000" dirty="0"/>
          </a:p>
        </p:txBody>
      </p:sp>
      <p:sp>
        <p:nvSpPr>
          <p:cNvPr id="10" name="Shape 8"/>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1" name="Text 9"/>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2" name="Text 10"/>
          <p:cNvSpPr/>
          <p:nvPr/>
        </p:nvSpPr>
        <p:spPr>
          <a:xfrm>
            <a:off x="11430000" y="6556248"/>
            <a:ext cx="228600" cy="164592"/>
          </a:xfrm>
          <a:prstGeom prst="rect">
            <a:avLst/>
          </a:prstGeom>
          <a:noFill/>
          <a:ln/>
        </p:spPr>
        <p:txBody>
          <a:bodyPr wrap="square" lIns="0" tIns="0" rIns="0" bIns="0" rtlCol="0" anchor="ctr"/>
          <a:lstStyle/>
          <a:p>
            <a:pPr algn="r"/>
            <a:r>
              <a:rPr sz="900" b="0" dirty="0">
                <a:solidFill>
                  <a:srgbClr val="5A646E"/>
                </a:solidFill>
                <a:latin typeface="Aptos"/>
              </a:rPr>
              <a:t>1</a:t>
            </a:r>
            <a:r>
              <a:rPr lang="en-US" sz="900" b="0" dirty="0">
                <a:solidFill>
                  <a:srgbClr val="5A646E"/>
                </a:solidFill>
                <a:latin typeface="Aptos"/>
              </a:rPr>
              <a:t>4</a:t>
            </a:r>
            <a:endParaRPr sz="900" b="0" dirty="0">
              <a:solidFill>
                <a:srgbClr val="5A646E"/>
              </a:solidFill>
              <a:latin typeface="Aptos"/>
            </a:endParaRPr>
          </a:p>
        </p:txBody>
      </p:sp>
      <p:sp>
        <p:nvSpPr>
          <p:cNvPr id="16" name="Text 5">
            <a:extLst>
              <a:ext uri="{FF2B5EF4-FFF2-40B4-BE49-F238E27FC236}">
                <a16:creationId xmlns:a16="http://schemas.microsoft.com/office/drawing/2014/main" id="{4C62ED59-E673-2650-AD79-694C4BB42495}"/>
              </a:ext>
            </a:extLst>
          </p:cNvPr>
          <p:cNvSpPr/>
          <p:nvPr/>
        </p:nvSpPr>
        <p:spPr>
          <a:xfrm>
            <a:off x="3817620" y="5742991"/>
            <a:ext cx="3977640" cy="457200"/>
          </a:xfrm>
          <a:prstGeom prst="rect">
            <a:avLst/>
          </a:prstGeom>
          <a:noFill/>
          <a:ln/>
        </p:spPr>
        <p:txBody>
          <a:bodyPr wrap="square" lIns="0" tIns="0" rIns="0" bIns="0" rtlCol="0" anchor="ctr"/>
          <a:lstStyle/>
          <a:p>
            <a:pPr marL="0" indent="0" algn="ctr">
              <a:buNone/>
            </a:pPr>
            <a:r>
              <a:rPr lang="en-US" sz="2800" b="1" dirty="0">
                <a:solidFill>
                  <a:srgbClr val="0B2D45"/>
                </a:solidFill>
                <a:latin typeface="Arial" pitchFamily="34" charset="0"/>
                <a:ea typeface="Arial" pitchFamily="34" charset="-122"/>
                <a:cs typeface="Arial" pitchFamily="34" charset="-120"/>
              </a:rPr>
              <a:t>Thank you</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fontScale="92500"/>
          </a:bodyPr>
          <a:lstStyle/>
          <a:p>
            <a:pPr marL="0" indent="0">
              <a:buNone/>
            </a:pPr>
            <a:r>
              <a:rPr lang="en-US" sz="2900" b="1" dirty="0">
                <a:solidFill>
                  <a:srgbClr val="0B2D45"/>
                </a:solidFill>
                <a:latin typeface="Arial" pitchFamily="34" charset="0"/>
                <a:ea typeface="Arial" pitchFamily="34" charset="-122"/>
                <a:cs typeface="Arial" pitchFamily="34" charset="-120"/>
              </a:rPr>
              <a:t>Inspection Challenge for Cast and Advanced Manufactured Parts</a:t>
            </a:r>
            <a:endParaRPr lang="en-US" sz="2900" dirty="0"/>
          </a:p>
        </p:txBody>
      </p:sp>
      <p:pic>
        <p:nvPicPr>
          <p:cNvPr id="3" name="Image 0" descr="/mnt/data/ar_deck_assets/defect_real_collage.jpg"/>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66928" y="1097280"/>
            <a:ext cx="4892040" cy="4160520"/>
          </a:xfrm>
          <a:prstGeom prst="rect">
            <a:avLst/>
          </a:prstGeom>
          <a:ln>
            <a:noFill/>
          </a:ln>
          <a:effectLst>
            <a:outerShdw blurRad="292100" dist="139700" dir="2700000" algn="tl" rotWithShape="0">
              <a:srgbClr val="333333">
                <a:alpha val="65000"/>
              </a:srgbClr>
            </a:outerShdw>
          </a:effectLst>
        </p:spPr>
      </p:pic>
      <p:sp>
        <p:nvSpPr>
          <p:cNvPr id="4" name="Text 1"/>
          <p:cNvSpPr/>
          <p:nvPr/>
        </p:nvSpPr>
        <p:spPr>
          <a:xfrm>
            <a:off x="5871114" y="5164910"/>
            <a:ext cx="5558886" cy="641530"/>
          </a:xfrm>
          <a:prstGeom prst="rect">
            <a:avLst/>
          </a:prstGeom>
          <a:solidFill>
            <a:srgbClr val="EAF2FA"/>
          </a:solidFill>
          <a:ln w="12700">
            <a:solidFill>
              <a:srgbClr val="1E5FA8"/>
            </a:solidFill>
          </a:ln>
        </p:spPr>
        <p:txBody>
          <a:bodyPr wrap="square" lIns="45720" tIns="45720" rIns="45720" bIns="45720"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Defects are often volumetric or structural, not only visual surface indications.</a:t>
            </a:r>
            <a:endParaRPr lang="en-US" sz="1600" dirty="0"/>
          </a:p>
        </p:txBody>
      </p:sp>
      <p:sp>
        <p:nvSpPr>
          <p:cNvPr id="5" name="Text 2"/>
          <p:cNvSpPr/>
          <p:nvPr/>
        </p:nvSpPr>
        <p:spPr>
          <a:xfrm>
            <a:off x="5715000" y="1051560"/>
            <a:ext cx="3657600" cy="274320"/>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Manufacturing families</a:t>
            </a:r>
            <a:endParaRPr lang="en-US" sz="1600" dirty="0"/>
          </a:p>
        </p:txBody>
      </p:sp>
      <p:sp>
        <p:nvSpPr>
          <p:cNvPr id="6" name="Text 3"/>
          <p:cNvSpPr/>
          <p:nvPr/>
        </p:nvSpPr>
        <p:spPr>
          <a:xfrm>
            <a:off x="5871114" y="1417320"/>
            <a:ext cx="1280160" cy="411480"/>
          </a:xfrm>
          <a:prstGeom prst="rect">
            <a:avLst/>
          </a:prstGeom>
          <a:solidFill>
            <a:srgbClr val="EAF2FA"/>
          </a:solidFill>
          <a:ln w="12700">
            <a:solidFill>
              <a:srgbClr val="1E5FA8"/>
            </a:solidFill>
          </a:ln>
        </p:spPr>
        <p:txBody>
          <a:bodyPr wrap="square" lIns="381" tIns="381" rIns="381" bIns="381"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Casting</a:t>
            </a:r>
            <a:endParaRPr lang="en-US" sz="1600" dirty="0"/>
          </a:p>
        </p:txBody>
      </p:sp>
      <p:sp>
        <p:nvSpPr>
          <p:cNvPr id="7" name="Text 4"/>
          <p:cNvSpPr/>
          <p:nvPr/>
        </p:nvSpPr>
        <p:spPr>
          <a:xfrm>
            <a:off x="7334154" y="1417320"/>
            <a:ext cx="822960" cy="411480"/>
          </a:xfrm>
          <a:prstGeom prst="rect">
            <a:avLst/>
          </a:prstGeom>
          <a:solidFill>
            <a:srgbClr val="EAF2FA"/>
          </a:solidFill>
          <a:ln w="12700">
            <a:solidFill>
              <a:srgbClr val="1E5FA8"/>
            </a:solidFill>
          </a:ln>
        </p:spPr>
        <p:txBody>
          <a:bodyPr wrap="square" lIns="381" tIns="381" rIns="381" bIns="381"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PM</a:t>
            </a:r>
            <a:endParaRPr lang="en-US" sz="1600" dirty="0"/>
          </a:p>
        </p:txBody>
      </p:sp>
      <p:sp>
        <p:nvSpPr>
          <p:cNvPr id="8" name="Text 5"/>
          <p:cNvSpPr/>
          <p:nvPr/>
        </p:nvSpPr>
        <p:spPr>
          <a:xfrm>
            <a:off x="8339994" y="1417320"/>
            <a:ext cx="914400" cy="411480"/>
          </a:xfrm>
          <a:prstGeom prst="rect">
            <a:avLst/>
          </a:prstGeom>
          <a:solidFill>
            <a:srgbClr val="EAF2FA"/>
          </a:solidFill>
          <a:ln w="12700">
            <a:solidFill>
              <a:srgbClr val="1E5FA8"/>
            </a:solidFill>
          </a:ln>
        </p:spPr>
        <p:txBody>
          <a:bodyPr wrap="square" lIns="381" tIns="381" rIns="381" bIns="381"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MIM</a:t>
            </a:r>
            <a:endParaRPr lang="en-US" sz="1600" dirty="0"/>
          </a:p>
        </p:txBody>
      </p:sp>
      <p:sp>
        <p:nvSpPr>
          <p:cNvPr id="9" name="Text 6"/>
          <p:cNvSpPr/>
          <p:nvPr/>
        </p:nvSpPr>
        <p:spPr>
          <a:xfrm>
            <a:off x="9437274" y="1417320"/>
            <a:ext cx="822960" cy="411480"/>
          </a:xfrm>
          <a:prstGeom prst="rect">
            <a:avLst/>
          </a:prstGeom>
          <a:solidFill>
            <a:srgbClr val="EAF2FA"/>
          </a:solidFill>
          <a:ln w="12700">
            <a:solidFill>
              <a:srgbClr val="1E5FA8"/>
            </a:solidFill>
          </a:ln>
        </p:spPr>
        <p:txBody>
          <a:bodyPr wrap="square" lIns="381" tIns="381" rIns="381" bIns="381"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AM</a:t>
            </a:r>
            <a:endParaRPr lang="en-US" sz="1600" dirty="0"/>
          </a:p>
        </p:txBody>
      </p:sp>
      <p:sp>
        <p:nvSpPr>
          <p:cNvPr id="10" name="Text 7"/>
          <p:cNvSpPr/>
          <p:nvPr/>
        </p:nvSpPr>
        <p:spPr>
          <a:xfrm>
            <a:off x="5715000" y="2057400"/>
            <a:ext cx="3657600" cy="274320"/>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Typical quality risks</a:t>
            </a:r>
            <a:endParaRPr lang="en-US" sz="1600" dirty="0"/>
          </a:p>
        </p:txBody>
      </p:sp>
      <p:sp>
        <p:nvSpPr>
          <p:cNvPr id="11" name="Text 8"/>
          <p:cNvSpPr/>
          <p:nvPr/>
        </p:nvSpPr>
        <p:spPr>
          <a:xfrm>
            <a:off x="5715000" y="2331720"/>
            <a:ext cx="5394960" cy="1072747"/>
          </a:xfrm>
          <a:prstGeom prst="rect">
            <a:avLst/>
          </a:prstGeom>
          <a:noFill/>
          <a:ln/>
        </p:spPr>
        <p:txBody>
          <a:bodyPr wrap="square" lIns="1016" tIns="1016" rIns="1016" bIns="1016" rtlCol="0" anchor="ctr">
            <a:normAutofit/>
          </a:bodyPr>
          <a:lstStyle/>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Cracks, voids, shrinkage, cold shut / lack of fusion</a:t>
            </a:r>
            <a:endParaRPr lang="en-US" sz="1600" dirty="0"/>
          </a:p>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Low nodularity or microstructure variation</a:t>
            </a:r>
            <a:endParaRPr lang="en-US" sz="1600" dirty="0"/>
          </a:p>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Local geometry or density deviation</a:t>
            </a:r>
            <a:endParaRPr lang="en-US" sz="1600" dirty="0"/>
          </a:p>
        </p:txBody>
      </p:sp>
      <p:sp>
        <p:nvSpPr>
          <p:cNvPr id="12" name="Text 9"/>
          <p:cNvSpPr/>
          <p:nvPr/>
        </p:nvSpPr>
        <p:spPr>
          <a:xfrm>
            <a:off x="5720573" y="3541627"/>
            <a:ext cx="3657600" cy="274320"/>
          </a:xfrm>
          <a:prstGeom prst="rect">
            <a:avLst/>
          </a:prstGeom>
          <a:noFill/>
          <a:ln/>
        </p:spPr>
        <p:txBody>
          <a:bodyPr wrap="square" lIns="0" tIns="0" rIns="0" bIns="0" rtlCol="0" anchor="ctr">
            <a:normAutofit/>
          </a:bodyPr>
          <a:lstStyle/>
          <a:p>
            <a:pPr marL="0" indent="0">
              <a:buNone/>
            </a:pPr>
            <a:r>
              <a:rPr lang="en-US" sz="1600" b="1" dirty="0">
                <a:solidFill>
                  <a:srgbClr val="238B45"/>
                </a:solidFill>
                <a:latin typeface="Arial" pitchFamily="34" charset="0"/>
                <a:ea typeface="Arial" pitchFamily="34" charset="-122"/>
                <a:cs typeface="Arial" pitchFamily="34" charset="-120"/>
              </a:rPr>
              <a:t>Production requirement</a:t>
            </a:r>
            <a:endParaRPr lang="en-US" sz="1600" dirty="0"/>
          </a:p>
        </p:txBody>
      </p:sp>
      <p:sp>
        <p:nvSpPr>
          <p:cNvPr id="13" name="Text 10"/>
          <p:cNvSpPr/>
          <p:nvPr/>
        </p:nvSpPr>
        <p:spPr>
          <a:xfrm>
            <a:off x="5715000" y="3790188"/>
            <a:ext cx="5440680" cy="1167533"/>
          </a:xfrm>
          <a:prstGeom prst="rect">
            <a:avLst/>
          </a:prstGeom>
          <a:noFill/>
          <a:ln/>
        </p:spPr>
        <p:txBody>
          <a:bodyPr wrap="square" lIns="1016" tIns="1016" rIns="1016" bIns="1016" rtlCol="0" anchor="ctr">
            <a:normAutofit/>
          </a:bodyPr>
          <a:lstStyle/>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Fast, repeatable, non-destructive inspection</a:t>
            </a:r>
            <a:endParaRPr lang="en-US" sz="1600" dirty="0"/>
          </a:p>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Sensitive to the whole-body structural response</a:t>
            </a:r>
            <a:endParaRPr lang="en-US" sz="1600" dirty="0"/>
          </a:p>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Traceable pass/fail output for routine quality assurance</a:t>
            </a:r>
            <a:endParaRPr lang="en-US" sz="1600" dirty="0"/>
          </a:p>
        </p:txBody>
      </p:sp>
      <p:sp>
        <p:nvSpPr>
          <p:cNvPr id="14" name="Text 11"/>
          <p:cNvSpPr/>
          <p:nvPr/>
        </p:nvSpPr>
        <p:spPr>
          <a:xfrm>
            <a:off x="731520" y="5989320"/>
            <a:ext cx="10744200" cy="329184"/>
          </a:xfrm>
          <a:prstGeom prst="rect">
            <a:avLst/>
          </a:prstGeom>
          <a:solidFill>
            <a:srgbClr val="F3F8FC"/>
          </a:solidFill>
          <a:ln w="12700">
            <a:solidFill>
              <a:srgbClr val="1E5FA8"/>
            </a:solidFill>
          </a:ln>
        </p:spPr>
        <p:txBody>
          <a:bodyPr wrap="square" lIns="45720" tIns="45720" rIns="45720" bIns="45720" rtlCol="0" anchor="ctr">
            <a:normAutofit fontScale="92500" lnSpcReduction="10000"/>
          </a:bodyPr>
          <a:lstStyle/>
          <a:p>
            <a:pPr marL="0" indent="0" algn="ctr">
              <a:buNone/>
            </a:pPr>
            <a:r>
              <a:rPr lang="en-US" sz="1800" b="1" dirty="0">
                <a:solidFill>
                  <a:srgbClr val="0B2D45"/>
                </a:solidFill>
                <a:latin typeface="Arial" pitchFamily="34" charset="0"/>
                <a:ea typeface="Arial" pitchFamily="34" charset="-122"/>
                <a:cs typeface="Arial" pitchFamily="34" charset="-120"/>
              </a:rPr>
              <a:t>Key point: resonance testing evaluates the dynamic behavior of the complete component.</a:t>
            </a:r>
            <a:endParaRPr lang="en-US" sz="1800" dirty="0"/>
          </a:p>
        </p:txBody>
      </p:sp>
      <p:sp>
        <p:nvSpPr>
          <p:cNvPr id="15" name="Shape 12"/>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6" name="Text 13"/>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7" name="Text 14"/>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Resonance Principle: Defects Change the Modal Pattern</a:t>
            </a:r>
            <a:endParaRPr lang="en-US" sz="2900" dirty="0"/>
          </a:p>
        </p:txBody>
      </p:sp>
      <p:pic>
        <p:nvPicPr>
          <p:cNvPr id="3" name="Image 0" descr="/mnt/data/ar_deck_assets/defect_cad_ring.jpg"/>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66928" y="1051560"/>
            <a:ext cx="4617720" cy="2926080"/>
          </a:xfrm>
          <a:prstGeom prst="rect">
            <a:avLst/>
          </a:prstGeom>
        </p:spPr>
      </p:pic>
      <p:sp>
        <p:nvSpPr>
          <p:cNvPr id="13" name="Text 10"/>
          <p:cNvSpPr/>
          <p:nvPr/>
        </p:nvSpPr>
        <p:spPr>
          <a:xfrm>
            <a:off x="822960" y="5440680"/>
            <a:ext cx="10424160" cy="685800"/>
          </a:xfrm>
          <a:prstGeom prst="rect">
            <a:avLst/>
          </a:prstGeom>
          <a:solidFill>
            <a:srgbClr val="F3F8FC"/>
          </a:solidFill>
          <a:ln w="12700">
            <a:solidFill>
              <a:srgbClr val="1E5FA8"/>
            </a:solidFill>
          </a:ln>
        </p:spPr>
        <p:txBody>
          <a:bodyPr wrap="square" lIns="45720" tIns="45720" rIns="45720" bIns="45720"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Important balance: ARS/ARI detects abnormal modal behavior; CT, X-ray, or destructive analysis may be used to confirm defect type or location.</a:t>
            </a:r>
            <a:endParaRPr lang="en-US" sz="1600" dirty="0"/>
          </a:p>
        </p:txBody>
      </p:sp>
      <p:sp>
        <p:nvSpPr>
          <p:cNvPr id="14" name="Shape 11"/>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5" name="Text 12"/>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6" name="Text 13"/>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3</a:t>
            </a:r>
          </a:p>
        </p:txBody>
      </p:sp>
      <p:graphicFrame>
        <p:nvGraphicFramePr>
          <p:cNvPr id="17" name="Diagram 16">
            <a:extLst>
              <a:ext uri="{FF2B5EF4-FFF2-40B4-BE49-F238E27FC236}">
                <a16:creationId xmlns:a16="http://schemas.microsoft.com/office/drawing/2014/main" id="{578BC6D4-D490-81EC-A0B6-644F6D48F721}"/>
              </a:ext>
            </a:extLst>
          </p:cNvPr>
          <p:cNvGraphicFramePr/>
          <p:nvPr>
            <p:extLst>
              <p:ext uri="{D42A27DB-BD31-4B8C-83A1-F6EECF244321}">
                <p14:modId xmlns:p14="http://schemas.microsoft.com/office/powerpoint/2010/main" val="360227665"/>
              </p:ext>
            </p:extLst>
          </p:nvPr>
        </p:nvGraphicFramePr>
        <p:xfrm>
          <a:off x="1724660" y="4114800"/>
          <a:ext cx="81280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 18">
            <a:extLst>
              <a:ext uri="{FF2B5EF4-FFF2-40B4-BE49-F238E27FC236}">
                <a16:creationId xmlns:a16="http://schemas.microsoft.com/office/drawing/2014/main" id="{06DE6ABC-47F6-CD82-E1A4-11A42059DD7F}"/>
              </a:ext>
            </a:extLst>
          </p:cNvPr>
          <p:cNvGraphicFramePr/>
          <p:nvPr>
            <p:extLst>
              <p:ext uri="{D42A27DB-BD31-4B8C-83A1-F6EECF244321}">
                <p14:modId xmlns:p14="http://schemas.microsoft.com/office/powerpoint/2010/main" val="2073581172"/>
              </p:ext>
            </p:extLst>
          </p:nvPr>
        </p:nvGraphicFramePr>
        <p:xfrm>
          <a:off x="6053235" y="1049572"/>
          <a:ext cx="5334000" cy="28823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ARS and ARI: Two Excitation Modes, One Analysis Framework</a:t>
            </a:r>
            <a:endParaRPr lang="en-US" sz="2900" dirty="0"/>
          </a:p>
        </p:txBody>
      </p:sp>
      <p:sp>
        <p:nvSpPr>
          <p:cNvPr id="4" name="Text 1"/>
          <p:cNvSpPr/>
          <p:nvPr/>
        </p:nvSpPr>
        <p:spPr>
          <a:xfrm>
            <a:off x="566928" y="3794760"/>
            <a:ext cx="3703320" cy="1801370"/>
          </a:xfrm>
          <a:prstGeom prst="rect">
            <a:avLst/>
          </a:prstGeom>
          <a:solidFill>
            <a:srgbClr val="EAF2FA"/>
          </a:solidFill>
          <a:ln w="12700">
            <a:solidFill>
              <a:srgbClr val="1E5FA8"/>
            </a:solidFill>
          </a:ln>
        </p:spPr>
        <p:txBody>
          <a:bodyPr wrap="square" lIns="91440" tIns="45720" rIns="91440" bIns="45720" rtlCol="0" anchor="ctr">
            <a:normAutofit/>
          </a:bodyPr>
          <a:lstStyle/>
          <a:p>
            <a:pPr marL="0" indent="0">
              <a:buNone/>
            </a:pPr>
            <a:r>
              <a:rPr lang="en-US" sz="1600" b="1" dirty="0">
                <a:solidFill>
                  <a:srgbClr val="0B2D45"/>
                </a:solidFill>
                <a:latin typeface="Arial" pitchFamily="34" charset="0"/>
                <a:ea typeface="Arial" pitchFamily="34" charset="-122"/>
                <a:cs typeface="Arial" pitchFamily="34" charset="-120"/>
              </a:rPr>
              <a:t>ARS — Acoustic Resonance Sweep
</a:t>
            </a:r>
            <a:r>
              <a:rPr lang="en-US" sz="1600" dirty="0">
                <a:solidFill>
                  <a:srgbClr val="0B2D45"/>
                </a:solidFill>
                <a:latin typeface="Arial" pitchFamily="34" charset="0"/>
                <a:ea typeface="Arial" pitchFamily="34" charset="-122"/>
                <a:cs typeface="Arial" pitchFamily="34" charset="-120"/>
              </a:rPr>
              <a:t>Controlled sweep excitation using a piezo actuator. Suitable for small PM, MIM, AM, and advanced manufactured components. Bandwidth up to 1 MHz depending on configuration.</a:t>
            </a:r>
            <a:endParaRPr lang="en-US" sz="1600" dirty="0"/>
          </a:p>
        </p:txBody>
      </p:sp>
      <p:sp>
        <p:nvSpPr>
          <p:cNvPr id="6" name="Text 2"/>
          <p:cNvSpPr/>
          <p:nvPr/>
        </p:nvSpPr>
        <p:spPr>
          <a:xfrm>
            <a:off x="7868412" y="3794760"/>
            <a:ext cx="3703320" cy="1801370"/>
          </a:xfrm>
          <a:prstGeom prst="rect">
            <a:avLst/>
          </a:prstGeom>
          <a:solidFill>
            <a:srgbClr val="E2F0D9"/>
          </a:solidFill>
          <a:ln w="12700">
            <a:solidFill>
              <a:srgbClr val="2B8A3E"/>
            </a:solidFill>
          </a:ln>
        </p:spPr>
        <p:txBody>
          <a:bodyPr wrap="square" lIns="91440" tIns="45720" rIns="91440" bIns="45720" rtlCol="0" anchor="ctr">
            <a:normAutofit/>
          </a:bodyPr>
          <a:lstStyle/>
          <a:p>
            <a:pPr marL="0" indent="0">
              <a:buNone/>
            </a:pPr>
            <a:r>
              <a:rPr lang="en-US" sz="1600" b="1" dirty="0">
                <a:latin typeface="Arial" pitchFamily="34" charset="0"/>
                <a:ea typeface="Arial" pitchFamily="34" charset="-122"/>
                <a:cs typeface="Arial" pitchFamily="34" charset="-120"/>
              </a:rPr>
              <a:t>ARI — Acoustic Resonance Impact
</a:t>
            </a:r>
            <a:r>
              <a:rPr lang="en-US" sz="1600" dirty="0">
                <a:latin typeface="Arial" pitchFamily="34" charset="0"/>
                <a:ea typeface="Arial" pitchFamily="34" charset="-122"/>
                <a:cs typeface="Arial" pitchFamily="34" charset="-120"/>
              </a:rPr>
              <a:t>Mechanical impact excitation with microphone pickup. Suitable for large cast components such as calipers, knuckles, and other cast-iron parts.</a:t>
            </a:r>
            <a:endParaRPr lang="en-US" sz="1600" dirty="0"/>
          </a:p>
        </p:txBody>
      </p:sp>
      <p:sp>
        <p:nvSpPr>
          <p:cNvPr id="7" name="Text 3"/>
          <p:cNvSpPr/>
          <p:nvPr/>
        </p:nvSpPr>
        <p:spPr>
          <a:xfrm>
            <a:off x="4549140" y="1280160"/>
            <a:ext cx="2926080" cy="320040"/>
          </a:xfrm>
          <a:prstGeom prst="rect">
            <a:avLst/>
          </a:prstGeom>
          <a:noFill/>
          <a:ln/>
        </p:spPr>
        <p:txBody>
          <a:bodyPr wrap="square" lIns="0" tIns="0" rIns="0" bIns="0" rtlCol="0" anchor="ctr"/>
          <a:lstStyle/>
          <a:p>
            <a:pPr marL="0" indent="0" algn="ctr">
              <a:buNone/>
            </a:pPr>
            <a:r>
              <a:rPr lang="en-US" sz="1800" b="1" dirty="0">
                <a:solidFill>
                  <a:srgbClr val="0B2D45"/>
                </a:solidFill>
                <a:latin typeface="Arial" pitchFamily="34" charset="0"/>
                <a:ea typeface="Arial" pitchFamily="34" charset="-122"/>
                <a:cs typeface="Arial" pitchFamily="34" charset="-120"/>
              </a:rPr>
              <a:t>Shared analysis</a:t>
            </a:r>
            <a:endParaRPr lang="en-US" sz="1800" dirty="0"/>
          </a:p>
        </p:txBody>
      </p:sp>
      <p:sp>
        <p:nvSpPr>
          <p:cNvPr id="12" name="Text 8"/>
          <p:cNvSpPr/>
          <p:nvPr/>
        </p:nvSpPr>
        <p:spPr>
          <a:xfrm>
            <a:off x="3208949" y="5838445"/>
            <a:ext cx="5774101" cy="411480"/>
          </a:xfrm>
          <a:prstGeom prst="rect">
            <a:avLst/>
          </a:prstGeom>
          <a:solidFill>
            <a:srgbClr val="FFF2CC"/>
          </a:solidFill>
          <a:ln w="12700">
            <a:solidFill>
              <a:srgbClr val="D68A00"/>
            </a:solidFill>
          </a:ln>
        </p:spPr>
        <p:txBody>
          <a:bodyPr wrap="square" lIns="45720" tIns="45720" rIns="45720" bIns="45720" rtlCol="0" anchor="ctr">
            <a:normAutofit/>
          </a:bodyPr>
          <a:lstStyle/>
          <a:p>
            <a:pPr marL="0" indent="0" algn="ctr">
              <a:buNone/>
            </a:pPr>
            <a:r>
              <a:rPr lang="en-US" sz="1700" b="1" dirty="0">
                <a:solidFill>
                  <a:srgbClr val="0B2D45"/>
                </a:solidFill>
                <a:latin typeface="Arial" pitchFamily="34" charset="0"/>
                <a:ea typeface="Arial" pitchFamily="34" charset="-122"/>
                <a:cs typeface="Arial" pitchFamily="34" charset="-120"/>
              </a:rPr>
              <a:t>Different </a:t>
            </a:r>
            <a:r>
              <a:rPr lang="en-US" sz="1600" b="1" dirty="0">
                <a:solidFill>
                  <a:srgbClr val="0B2D45"/>
                </a:solidFill>
                <a:latin typeface="Arial" pitchFamily="34" charset="0"/>
                <a:ea typeface="Arial" pitchFamily="34" charset="-122"/>
                <a:cs typeface="Arial" pitchFamily="34" charset="-120"/>
              </a:rPr>
              <a:t>mechanics</a:t>
            </a:r>
            <a:r>
              <a:rPr lang="en-US" sz="1700" b="1" dirty="0">
                <a:solidFill>
                  <a:srgbClr val="0B2D45"/>
                </a:solidFill>
                <a:latin typeface="Arial" pitchFamily="34" charset="0"/>
                <a:ea typeface="Arial" pitchFamily="34" charset="-122"/>
                <a:cs typeface="Arial" pitchFamily="34" charset="-120"/>
              </a:rPr>
              <a:t>; same modal-data workflow.</a:t>
            </a:r>
            <a:endParaRPr lang="en-US" sz="1700" dirty="0"/>
          </a:p>
        </p:txBody>
      </p:sp>
      <p:sp>
        <p:nvSpPr>
          <p:cNvPr id="13" name="Shape 9"/>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4" name="Text 10"/>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5" name="Text 11"/>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4</a:t>
            </a:r>
          </a:p>
        </p:txBody>
      </p:sp>
      <p:pic>
        <p:nvPicPr>
          <p:cNvPr id="17" name="Picture 16">
            <a:extLst>
              <a:ext uri="{FF2B5EF4-FFF2-40B4-BE49-F238E27FC236}">
                <a16:creationId xmlns:a16="http://schemas.microsoft.com/office/drawing/2014/main" id="{9722F160-921D-2776-FA29-B8268436281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868412" y="1005840"/>
            <a:ext cx="3657600" cy="260751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5F4E666F-60CD-1B61-B8C0-A36A6CDB35B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66928" y="1005841"/>
            <a:ext cx="3703321" cy="2498614"/>
          </a:xfrm>
          <a:prstGeom prst="rect">
            <a:avLst/>
          </a:prstGeom>
          <a:ln>
            <a:noFill/>
          </a:ln>
          <a:effectLst>
            <a:outerShdw blurRad="292100" dist="139700" dir="2700000" algn="tl" rotWithShape="0">
              <a:srgbClr val="333333">
                <a:alpha val="65000"/>
              </a:srgbClr>
            </a:outerShdw>
          </a:effectLst>
        </p:spPr>
      </p:pic>
      <p:graphicFrame>
        <p:nvGraphicFramePr>
          <p:cNvPr id="3" name="Diagram 2">
            <a:extLst>
              <a:ext uri="{FF2B5EF4-FFF2-40B4-BE49-F238E27FC236}">
                <a16:creationId xmlns:a16="http://schemas.microsoft.com/office/drawing/2014/main" id="{37123288-6371-FA1D-E406-EC127B262C1A}"/>
              </a:ext>
            </a:extLst>
          </p:cNvPr>
          <p:cNvGraphicFramePr/>
          <p:nvPr>
            <p:extLst>
              <p:ext uri="{D42A27DB-BD31-4B8C-83A1-F6EECF244321}">
                <p14:modId xmlns:p14="http://schemas.microsoft.com/office/powerpoint/2010/main" val="3982677302"/>
              </p:ext>
            </p:extLst>
          </p:nvPr>
        </p:nvGraphicFramePr>
        <p:xfrm>
          <a:off x="4790093" y="1737946"/>
          <a:ext cx="2526469" cy="19608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ARS Hardware: Sweep Excitation for Small Components</a:t>
            </a:r>
            <a:endParaRPr lang="en-US" sz="2900" dirty="0"/>
          </a:p>
        </p:txBody>
      </p:sp>
      <p:pic>
        <p:nvPicPr>
          <p:cNvPr id="3" name="Image 0" descr="/mnt/data/ar_deck_assets/ars_actuator_sensor.jpg"/>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4360" y="1024128"/>
            <a:ext cx="4480560" cy="2331720"/>
          </a:xfrm>
          <a:prstGeom prst="rect">
            <a:avLst/>
          </a:prstGeom>
        </p:spPr>
      </p:pic>
      <p:sp>
        <p:nvSpPr>
          <p:cNvPr id="5" name="Text 1"/>
          <p:cNvSpPr/>
          <p:nvPr/>
        </p:nvSpPr>
        <p:spPr>
          <a:xfrm>
            <a:off x="5486400" y="1051560"/>
            <a:ext cx="4572000" cy="292608"/>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What ARS adds technically</a:t>
            </a:r>
            <a:endParaRPr lang="en-US" sz="1600" dirty="0"/>
          </a:p>
        </p:txBody>
      </p:sp>
      <p:sp>
        <p:nvSpPr>
          <p:cNvPr id="6" name="Text 2"/>
          <p:cNvSpPr/>
          <p:nvPr/>
        </p:nvSpPr>
        <p:spPr>
          <a:xfrm>
            <a:off x="5486400" y="1417319"/>
            <a:ext cx="5852160" cy="2870409"/>
          </a:xfrm>
          <a:prstGeom prst="rect">
            <a:avLst/>
          </a:prstGeom>
          <a:noFill/>
          <a:ln/>
        </p:spPr>
        <p:txBody>
          <a:bodyPr wrap="square" lIns="1016" tIns="1016" rIns="1016" bIns="1016" rtlCol="0" anchor="ctr">
            <a:normAutofit fontScale="85000" lnSpcReduction="20000"/>
          </a:bodyPr>
          <a:lstStyle/>
          <a:p>
            <a:pPr marL="342900" indent="-342900">
              <a:lnSpc>
                <a:spcPct val="110000"/>
              </a:lnSpc>
              <a:spcAft>
                <a:spcPts val="600"/>
              </a:spcAft>
              <a:buFont typeface="Arial" panose="020B0604020202020204" pitchFamily="34" charset="0"/>
              <a:buChar char="•"/>
            </a:pPr>
            <a:r>
              <a:rPr lang="en-US" sz="1900" dirty="0">
                <a:latin typeface="Arial" pitchFamily="34" charset="0"/>
                <a:ea typeface="Arial" pitchFamily="34" charset="-122"/>
                <a:cs typeface="Arial" pitchFamily="34" charset="-120"/>
              </a:rPr>
              <a:t>Preloaded piezo actuator applies a controlled sweep to the part</a:t>
            </a:r>
            <a:endParaRPr lang="en-US" sz="1900" dirty="0"/>
          </a:p>
          <a:p>
            <a:pPr marL="342900" indent="-342900">
              <a:lnSpc>
                <a:spcPct val="110000"/>
              </a:lnSpc>
              <a:spcAft>
                <a:spcPts val="600"/>
              </a:spcAft>
              <a:buFont typeface="Arial" panose="020B0604020202020204" pitchFamily="34" charset="0"/>
              <a:buChar char="•"/>
            </a:pPr>
            <a:r>
              <a:rPr lang="en-US" sz="1900" dirty="0">
                <a:latin typeface="Arial" pitchFamily="34" charset="0"/>
                <a:ea typeface="Arial" pitchFamily="34" charset="-122"/>
                <a:cs typeface="Arial" pitchFamily="34" charset="-120"/>
              </a:rPr>
              <a:t>Point-contact pickup sensors capture responses from multiple directions </a:t>
            </a:r>
          </a:p>
          <a:p>
            <a:pPr marL="342900" indent="-342900">
              <a:lnSpc>
                <a:spcPct val="110000"/>
              </a:lnSpc>
              <a:spcAft>
                <a:spcPts val="600"/>
              </a:spcAft>
              <a:buFont typeface="Arial" panose="020B0604020202020204" pitchFamily="34" charset="0"/>
              <a:buChar char="•"/>
            </a:pPr>
            <a:r>
              <a:rPr lang="en-US" sz="1900" dirty="0"/>
              <a:t>The sweep signal is synthesized with controlled bandwidth, amplitude profile, and timing to obtain a clean frequency response.</a:t>
            </a:r>
          </a:p>
          <a:p>
            <a:pPr marL="342900" indent="-342900">
              <a:lnSpc>
                <a:spcPct val="110000"/>
              </a:lnSpc>
              <a:spcAft>
                <a:spcPts val="600"/>
              </a:spcAft>
              <a:buFont typeface="Arial" panose="020B0604020202020204" pitchFamily="34" charset="0"/>
              <a:buChar char="•"/>
            </a:pPr>
            <a:r>
              <a:rPr lang="en-US" sz="1900" dirty="0">
                <a:latin typeface="Arial" pitchFamily="34" charset="0"/>
                <a:ea typeface="Arial" pitchFamily="34" charset="-122"/>
                <a:cs typeface="Arial" pitchFamily="34" charset="-120"/>
              </a:rPr>
              <a:t>High-frequency modal content is useful for small, lightweight parts</a:t>
            </a:r>
            <a:endParaRPr lang="en-US" sz="1900" dirty="0"/>
          </a:p>
          <a:p>
            <a:pPr marL="342900" indent="-342900">
              <a:lnSpc>
                <a:spcPct val="110000"/>
              </a:lnSpc>
              <a:spcAft>
                <a:spcPts val="600"/>
              </a:spcAft>
              <a:buFont typeface="Arial" panose="020B0604020202020204" pitchFamily="34" charset="0"/>
              <a:buChar char="•"/>
            </a:pPr>
            <a:r>
              <a:rPr lang="en-US" sz="1900" dirty="0">
                <a:latin typeface="Arial" pitchFamily="34" charset="0"/>
                <a:ea typeface="Arial" pitchFamily="34" charset="-122"/>
                <a:cs typeface="Arial" pitchFamily="34" charset="-120"/>
              </a:rPr>
              <a:t>Repeatable contact and low-noise acquisition are part of the measurement method</a:t>
            </a:r>
            <a:endParaRPr lang="en-US" sz="1900" dirty="0"/>
          </a:p>
        </p:txBody>
      </p:sp>
      <p:sp>
        <p:nvSpPr>
          <p:cNvPr id="12" name="Text 8"/>
          <p:cNvSpPr/>
          <p:nvPr/>
        </p:nvSpPr>
        <p:spPr>
          <a:xfrm>
            <a:off x="5502051" y="5535211"/>
            <a:ext cx="5973669" cy="621220"/>
          </a:xfrm>
          <a:prstGeom prst="rect">
            <a:avLst/>
          </a:prstGeom>
          <a:solidFill>
            <a:srgbClr val="F3F8FC"/>
          </a:solidFill>
          <a:ln w="12700">
            <a:solidFill>
              <a:srgbClr val="1E5FA8"/>
            </a:solidFill>
          </a:ln>
        </p:spPr>
        <p:txBody>
          <a:bodyPr wrap="square" lIns="91440" tIns="45720" rIns="91440" bIns="45720" rtlCol="0" anchor="ctr">
            <a:no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ARS target: high-resolution modal information for small AM / PM / MIM and aerospace-type parts.</a:t>
            </a:r>
            <a:endParaRPr lang="en-US" sz="1600" dirty="0"/>
          </a:p>
        </p:txBody>
      </p:sp>
      <p:sp>
        <p:nvSpPr>
          <p:cNvPr id="13" name="Shape 9"/>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4" name="Text 10"/>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5" name="Text 11"/>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5</a:t>
            </a:r>
          </a:p>
        </p:txBody>
      </p:sp>
      <p:pic>
        <p:nvPicPr>
          <p:cNvPr id="19" name="Picture 18">
            <a:extLst>
              <a:ext uri="{FF2B5EF4-FFF2-40B4-BE49-F238E27FC236}">
                <a16:creationId xmlns:a16="http://schemas.microsoft.com/office/drawing/2014/main" id="{CA2B5FD2-D61C-375D-B085-D8B9A0CDC5B4}"/>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05619" y="3610642"/>
            <a:ext cx="4469301" cy="2500908"/>
          </a:xfrm>
          <a:prstGeom prst="rect">
            <a:avLst/>
          </a:prstGeom>
        </p:spPr>
      </p:pic>
      <p:graphicFrame>
        <p:nvGraphicFramePr>
          <p:cNvPr id="4" name="Diagram 3">
            <a:extLst>
              <a:ext uri="{FF2B5EF4-FFF2-40B4-BE49-F238E27FC236}">
                <a16:creationId xmlns:a16="http://schemas.microsoft.com/office/drawing/2014/main" id="{FD129CDC-5198-0DAD-F2F4-CDC1A915C380}"/>
              </a:ext>
            </a:extLst>
          </p:cNvPr>
          <p:cNvGraphicFramePr/>
          <p:nvPr>
            <p:extLst>
              <p:ext uri="{D42A27DB-BD31-4B8C-83A1-F6EECF244321}">
                <p14:modId xmlns:p14="http://schemas.microsoft.com/office/powerpoint/2010/main" val="3874354881"/>
              </p:ext>
            </p:extLst>
          </p:nvPr>
        </p:nvGraphicFramePr>
        <p:xfrm>
          <a:off x="5502051" y="4623537"/>
          <a:ext cx="5973669" cy="621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ARI Hardware: Impact Excitation for Large Castings</a:t>
            </a:r>
            <a:endParaRPr lang="en-US" sz="2900" dirty="0"/>
          </a:p>
        </p:txBody>
      </p:sp>
      <p:sp>
        <p:nvSpPr>
          <p:cNvPr id="5" name="Text 1"/>
          <p:cNvSpPr/>
          <p:nvPr/>
        </p:nvSpPr>
        <p:spPr>
          <a:xfrm>
            <a:off x="5075853" y="1051559"/>
            <a:ext cx="5302587" cy="316289"/>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Why impact excitation is useful</a:t>
            </a:r>
            <a:endParaRPr lang="en-US" sz="1600" dirty="0"/>
          </a:p>
        </p:txBody>
      </p:sp>
      <p:sp>
        <p:nvSpPr>
          <p:cNvPr id="6" name="Text 2"/>
          <p:cNvSpPr/>
          <p:nvPr/>
        </p:nvSpPr>
        <p:spPr>
          <a:xfrm>
            <a:off x="5075853" y="1288131"/>
            <a:ext cx="6628467" cy="2521413"/>
          </a:xfrm>
          <a:prstGeom prst="rect">
            <a:avLst/>
          </a:prstGeom>
          <a:noFill/>
          <a:ln/>
        </p:spPr>
        <p:txBody>
          <a:bodyPr wrap="square" lIns="1016" tIns="1016" rIns="1016" bIns="1016" rtlCol="0" anchor="ctr">
            <a:normAutofit fontScale="85000" lnSpcReduction="10000"/>
          </a:bodyPr>
          <a:lstStyle/>
          <a:p>
            <a:pPr marL="342900" indent="-342900">
              <a:lnSpc>
                <a:spcPct val="110000"/>
              </a:lnSpc>
              <a:spcAft>
                <a:spcPts val="600"/>
              </a:spcAft>
              <a:buFont typeface="Arial" panose="020B0604020202020204" pitchFamily="34" charset="0"/>
              <a:buChar char="•"/>
            </a:pPr>
            <a:r>
              <a:rPr lang="en-US" sz="1900" dirty="0">
                <a:solidFill>
                  <a:srgbClr val="0B2D45"/>
                </a:solidFill>
                <a:latin typeface="Arial" pitchFamily="34" charset="0"/>
                <a:ea typeface="Arial" pitchFamily="34" charset="-122"/>
                <a:cs typeface="Arial" pitchFamily="34" charset="-120"/>
              </a:rPr>
              <a:t>Mechanical impact excites many low-frequency modes quickly</a:t>
            </a:r>
            <a:endParaRPr lang="en-US" sz="1900" dirty="0"/>
          </a:p>
          <a:p>
            <a:pPr marL="342900" indent="-342900">
              <a:lnSpc>
                <a:spcPct val="110000"/>
              </a:lnSpc>
              <a:spcAft>
                <a:spcPts val="600"/>
              </a:spcAft>
              <a:buFont typeface="Arial" panose="020B0604020202020204" pitchFamily="34" charset="0"/>
              <a:buChar char="•"/>
            </a:pPr>
            <a:r>
              <a:rPr lang="en-US" sz="1900" dirty="0">
                <a:solidFill>
                  <a:srgbClr val="0B2D45"/>
                </a:solidFill>
                <a:latin typeface="Arial" pitchFamily="34" charset="0"/>
                <a:ea typeface="Arial" pitchFamily="34" charset="-122"/>
                <a:cs typeface="Arial" pitchFamily="34" charset="-120"/>
              </a:rPr>
              <a:t>Microphone pickup avoids direct sensor contact on large cast parts</a:t>
            </a:r>
            <a:endParaRPr lang="en-US" sz="1900" dirty="0"/>
          </a:p>
          <a:p>
            <a:pPr marL="342900" indent="-342900">
              <a:lnSpc>
                <a:spcPct val="110000"/>
              </a:lnSpc>
              <a:spcAft>
                <a:spcPts val="600"/>
              </a:spcAft>
              <a:buFont typeface="Arial" panose="020B0604020202020204" pitchFamily="34" charset="0"/>
              <a:buChar char="•"/>
            </a:pPr>
            <a:r>
              <a:rPr lang="en-US" sz="1900" dirty="0">
                <a:solidFill>
                  <a:srgbClr val="0B2D45"/>
                </a:solidFill>
                <a:latin typeface="Arial" pitchFamily="34" charset="0"/>
                <a:ea typeface="Arial" pitchFamily="34" charset="-122"/>
                <a:cs typeface="Arial" pitchFamily="34" charset="-120"/>
              </a:rPr>
              <a:t>Suitable for cast-iron components with nodularity or casting-integrity requirements</a:t>
            </a:r>
            <a:endParaRPr lang="en-US" sz="1900" dirty="0"/>
          </a:p>
          <a:p>
            <a:pPr marL="342900" indent="-342900">
              <a:lnSpc>
                <a:spcPct val="110000"/>
              </a:lnSpc>
              <a:spcAft>
                <a:spcPts val="600"/>
              </a:spcAft>
              <a:buFont typeface="Arial" panose="020B0604020202020204" pitchFamily="34" charset="0"/>
              <a:buChar char="•"/>
            </a:pPr>
            <a:r>
              <a:rPr lang="en-US" sz="1900" dirty="0">
                <a:solidFill>
                  <a:srgbClr val="0B2D45"/>
                </a:solidFill>
                <a:latin typeface="Arial" pitchFamily="34" charset="0"/>
                <a:ea typeface="Arial" pitchFamily="34" charset="-122"/>
                <a:cs typeface="Arial" pitchFamily="34" charset="-120"/>
              </a:rPr>
              <a:t>Fast acquisition supports routine production inspection</a:t>
            </a:r>
          </a:p>
          <a:p>
            <a:pPr marL="342900" indent="-342900">
              <a:lnSpc>
                <a:spcPct val="110000"/>
              </a:lnSpc>
              <a:spcAft>
                <a:spcPts val="600"/>
              </a:spcAft>
              <a:buFont typeface="Arial" panose="020B0604020202020204" pitchFamily="34" charset="0"/>
              <a:buChar char="•"/>
            </a:pPr>
            <a:r>
              <a:rPr lang="en-US" sz="1900" dirty="0">
                <a:solidFill>
                  <a:srgbClr val="0B2D45"/>
                </a:solidFill>
                <a:latin typeface="Arial" pitchFamily="34" charset="0"/>
                <a:ea typeface="Arial" pitchFamily="34" charset="-122"/>
                <a:cs typeface="Arial" pitchFamily="34" charset="-120"/>
              </a:rPr>
              <a:t>Temperature and part mass are recorded during testing and used to compensate normal production variation</a:t>
            </a:r>
            <a:endParaRPr lang="en-US" sz="1900" dirty="0"/>
          </a:p>
        </p:txBody>
      </p:sp>
      <p:sp>
        <p:nvSpPr>
          <p:cNvPr id="9" name="Text 5"/>
          <p:cNvSpPr/>
          <p:nvPr/>
        </p:nvSpPr>
        <p:spPr>
          <a:xfrm>
            <a:off x="5075853" y="5569870"/>
            <a:ext cx="6628467" cy="696850"/>
          </a:xfrm>
          <a:prstGeom prst="rect">
            <a:avLst/>
          </a:prstGeom>
          <a:solidFill>
            <a:srgbClr val="F3F8FC"/>
          </a:solidFill>
          <a:ln w="12700">
            <a:solidFill>
              <a:srgbClr val="1E5FA8"/>
            </a:solidFill>
          </a:ln>
        </p:spPr>
        <p:txBody>
          <a:bodyPr wrap="square" lIns="45720" tIns="45720" rIns="45720" bIns="45720" rtlCol="0" anchor="ctr">
            <a:noAutofit/>
          </a:bodyPr>
          <a:lstStyle/>
          <a:p>
            <a:pPr marL="0" indent="0" algn="ctr">
              <a:lnSpc>
                <a:spcPct val="120000"/>
              </a:lnSpc>
              <a:buNone/>
            </a:pPr>
            <a:r>
              <a:rPr lang="en-US" sz="1600" b="1" dirty="0">
                <a:solidFill>
                  <a:srgbClr val="0B2D45"/>
                </a:solidFill>
                <a:latin typeface="Arial" pitchFamily="34" charset="0"/>
                <a:ea typeface="Arial" pitchFamily="34" charset="-122"/>
                <a:cs typeface="Arial" pitchFamily="34" charset="-120"/>
              </a:rPr>
              <a:t>ARI target: fast whole-body resonance response for large cast components.</a:t>
            </a:r>
            <a:endParaRPr lang="en-US" sz="1600" dirty="0"/>
          </a:p>
        </p:txBody>
      </p:sp>
      <p:sp>
        <p:nvSpPr>
          <p:cNvPr id="10" name="Shape 6"/>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1" name="Text 7"/>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2" name="Text 8"/>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6</a:t>
            </a:r>
          </a:p>
        </p:txBody>
      </p:sp>
      <p:pic>
        <p:nvPicPr>
          <p:cNvPr id="14" name="Picture 13">
            <a:extLst>
              <a:ext uri="{FF2B5EF4-FFF2-40B4-BE49-F238E27FC236}">
                <a16:creationId xmlns:a16="http://schemas.microsoft.com/office/drawing/2014/main" id="{3C40F317-0BF6-2EF9-6A33-1BE0EECD6EA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94361" y="3822192"/>
            <a:ext cx="3633133" cy="244452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D914459C-558D-72C1-50C5-C8A34C8CF10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94360" y="1130104"/>
            <a:ext cx="3633133" cy="2359153"/>
          </a:xfrm>
          <a:prstGeom prst="rect">
            <a:avLst/>
          </a:prstGeom>
          <a:ln>
            <a:noFill/>
          </a:ln>
          <a:effectLst>
            <a:outerShdw blurRad="292100" dist="139700" dir="2700000" algn="tl" rotWithShape="0">
              <a:srgbClr val="333333">
                <a:alpha val="65000"/>
              </a:srgbClr>
            </a:outerShdw>
          </a:effectLst>
        </p:spPr>
      </p:pic>
      <p:graphicFrame>
        <p:nvGraphicFramePr>
          <p:cNvPr id="16" name="Diagram 15">
            <a:extLst>
              <a:ext uri="{FF2B5EF4-FFF2-40B4-BE49-F238E27FC236}">
                <a16:creationId xmlns:a16="http://schemas.microsoft.com/office/drawing/2014/main" id="{874DF014-3C19-42F2-6C1E-1CB7E3B7A8C1}"/>
              </a:ext>
            </a:extLst>
          </p:cNvPr>
          <p:cNvGraphicFramePr/>
          <p:nvPr>
            <p:extLst>
              <p:ext uri="{D42A27DB-BD31-4B8C-83A1-F6EECF244321}">
                <p14:modId xmlns:p14="http://schemas.microsoft.com/office/powerpoint/2010/main" val="2871316352"/>
              </p:ext>
            </p:extLst>
          </p:nvPr>
        </p:nvGraphicFramePr>
        <p:xfrm>
          <a:off x="4810774" y="3745132"/>
          <a:ext cx="6893546" cy="14786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Unified Analysis Workflow</a:t>
            </a:r>
            <a:endParaRPr lang="en-US" sz="2900" dirty="0"/>
          </a:p>
        </p:txBody>
      </p:sp>
      <p:sp>
        <p:nvSpPr>
          <p:cNvPr id="17" name="Text 14"/>
          <p:cNvSpPr/>
          <p:nvPr/>
        </p:nvSpPr>
        <p:spPr>
          <a:xfrm>
            <a:off x="6783354" y="1015349"/>
            <a:ext cx="5029200" cy="292608"/>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Common software platform</a:t>
            </a:r>
            <a:endParaRPr lang="en-US" sz="1600" dirty="0"/>
          </a:p>
        </p:txBody>
      </p:sp>
      <p:sp>
        <p:nvSpPr>
          <p:cNvPr id="18" name="Text 15"/>
          <p:cNvSpPr/>
          <p:nvPr/>
        </p:nvSpPr>
        <p:spPr>
          <a:xfrm>
            <a:off x="6737635" y="1239350"/>
            <a:ext cx="4692365" cy="2766661"/>
          </a:xfrm>
          <a:prstGeom prst="rect">
            <a:avLst/>
          </a:prstGeom>
          <a:noFill/>
          <a:ln/>
        </p:spPr>
        <p:txBody>
          <a:bodyPr wrap="square" lIns="1016" tIns="1016" rIns="1016" bIns="1016" rtlCol="0" anchor="ctr">
            <a:normAutofit/>
          </a:bodyPr>
          <a:lstStyle/>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Part Programs and reference databases are used for each component type</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Database creation, training, criteria, decision, reporting, and Batch Test follow the same philosophy as EddySonix eddy current systems</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This common workflow reduces operator training and keeps engineering tools consistent across NDT methods</a:t>
            </a:r>
            <a:endParaRPr lang="en-US" sz="1600" dirty="0"/>
          </a:p>
        </p:txBody>
      </p:sp>
      <p:sp>
        <p:nvSpPr>
          <p:cNvPr id="19" name="Text 16"/>
          <p:cNvSpPr/>
          <p:nvPr/>
        </p:nvSpPr>
        <p:spPr>
          <a:xfrm>
            <a:off x="1267408" y="4909371"/>
            <a:ext cx="9657184" cy="411481"/>
          </a:xfrm>
          <a:prstGeom prst="rect">
            <a:avLst/>
          </a:prstGeom>
          <a:solidFill>
            <a:srgbClr val="F3F8FC"/>
          </a:solidFill>
          <a:ln w="12700">
            <a:solidFill>
              <a:srgbClr val="1E5FA8"/>
            </a:solidFill>
          </a:ln>
        </p:spPr>
        <p:txBody>
          <a:bodyPr wrap="square" lIns="45720" tIns="45720" rIns="45720" bIns="45720"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The same processing chain is used after ARS sweep or ARI impact acquisition.</a:t>
            </a:r>
            <a:endParaRPr lang="en-US" sz="1600" dirty="0"/>
          </a:p>
        </p:txBody>
      </p:sp>
      <p:sp>
        <p:nvSpPr>
          <p:cNvPr id="20" name="Shape 17"/>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21" name="Text 18"/>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22" name="Text 19"/>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7</a:t>
            </a:r>
          </a:p>
        </p:txBody>
      </p:sp>
      <p:pic>
        <p:nvPicPr>
          <p:cNvPr id="23" name="Picture 22">
            <a:extLst>
              <a:ext uri="{FF2B5EF4-FFF2-40B4-BE49-F238E27FC236}">
                <a16:creationId xmlns:a16="http://schemas.microsoft.com/office/drawing/2014/main" id="{F0A8647A-B128-4FBA-D637-D7A746BF99AC}"/>
              </a:ext>
            </a:extLst>
          </p:cNvPr>
          <p:cNvPicPr>
            <a:picLocks noChangeAspect="1"/>
          </p:cNvPicPr>
          <p:nvPr/>
        </p:nvPicPr>
        <p:blipFill>
          <a:blip r:embed="rId3" cstate="print">
            <a:extLst>
              <a:ext uri="{28A0092B-C50C-407E-A947-70E740481C1C}">
                <a14:useLocalDpi xmlns:a14="http://schemas.microsoft.com/office/drawing/2010/main"/>
              </a:ext>
            </a:extLst>
          </a:blip>
          <a:stretch/>
        </p:blipFill>
        <p:spPr>
          <a:xfrm>
            <a:off x="566928" y="1008070"/>
            <a:ext cx="5673977" cy="3677450"/>
          </a:xfrm>
          <a:prstGeom prst="rect">
            <a:avLst/>
          </a:prstGeom>
        </p:spPr>
      </p:pic>
      <p:graphicFrame>
        <p:nvGraphicFramePr>
          <p:cNvPr id="3" name="Diagram 2">
            <a:extLst>
              <a:ext uri="{FF2B5EF4-FFF2-40B4-BE49-F238E27FC236}">
                <a16:creationId xmlns:a16="http://schemas.microsoft.com/office/drawing/2014/main" id="{16BFEBB0-93F7-DB67-A448-634BACD75D01}"/>
              </a:ext>
            </a:extLst>
          </p:cNvPr>
          <p:cNvGraphicFramePr/>
          <p:nvPr>
            <p:extLst>
              <p:ext uri="{D42A27DB-BD31-4B8C-83A1-F6EECF244321}">
                <p14:modId xmlns:p14="http://schemas.microsoft.com/office/powerpoint/2010/main" val="2296998894"/>
              </p:ext>
            </p:extLst>
          </p:nvPr>
        </p:nvGraphicFramePr>
        <p:xfrm>
          <a:off x="772851" y="4898309"/>
          <a:ext cx="10560953" cy="1984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Mode Fitting: Beyond Simple Peak Detection</a:t>
            </a:r>
            <a:endParaRPr lang="en-US" sz="2900" dirty="0"/>
          </a:p>
        </p:txBody>
      </p:sp>
      <p:sp>
        <p:nvSpPr>
          <p:cNvPr id="4" name="Text 1"/>
          <p:cNvSpPr/>
          <p:nvPr/>
        </p:nvSpPr>
        <p:spPr>
          <a:xfrm>
            <a:off x="4963886" y="1179576"/>
            <a:ext cx="4572000" cy="292608"/>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Why peak picking is not sufficient</a:t>
            </a:r>
            <a:endParaRPr lang="en-US" sz="1600" dirty="0"/>
          </a:p>
        </p:txBody>
      </p:sp>
      <p:sp>
        <p:nvSpPr>
          <p:cNvPr id="5" name="Text 2"/>
          <p:cNvSpPr/>
          <p:nvPr/>
        </p:nvSpPr>
        <p:spPr>
          <a:xfrm>
            <a:off x="4963886" y="1353312"/>
            <a:ext cx="6786154" cy="1417320"/>
          </a:xfrm>
          <a:prstGeom prst="rect">
            <a:avLst/>
          </a:prstGeom>
          <a:noFill/>
          <a:ln/>
        </p:spPr>
        <p:txBody>
          <a:bodyPr wrap="square" lIns="1016" tIns="1016" rIns="1016" bIns="1016" rtlCol="0" anchor="ctr">
            <a:normAutofit/>
          </a:bodyPr>
          <a:lstStyle/>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Modes can be weak, close, overlapping, or distorted by noise</a:t>
            </a:r>
            <a:endParaRPr lang="en-US" sz="1600" dirty="0"/>
          </a:p>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A peak maximum is not always the true modal frequency</a:t>
            </a:r>
            <a:endParaRPr lang="en-US" sz="1600" dirty="0"/>
          </a:p>
          <a:p>
            <a:pPr marL="342900" indent="-342900">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Dense high-frequency spectra require physical mode models</a:t>
            </a:r>
            <a:endParaRPr lang="en-US" sz="1600" dirty="0"/>
          </a:p>
        </p:txBody>
      </p:sp>
      <p:sp>
        <p:nvSpPr>
          <p:cNvPr id="6" name="Text 3"/>
          <p:cNvSpPr/>
          <p:nvPr/>
        </p:nvSpPr>
        <p:spPr>
          <a:xfrm>
            <a:off x="4963886" y="2869218"/>
            <a:ext cx="4572000" cy="292608"/>
          </a:xfrm>
          <a:prstGeom prst="rect">
            <a:avLst/>
          </a:prstGeom>
          <a:noFill/>
          <a:ln/>
        </p:spPr>
        <p:txBody>
          <a:bodyPr wrap="square" lIns="0" tIns="0" rIns="0" bIns="0" rtlCol="0" anchor="ctr">
            <a:normAutofit/>
          </a:bodyPr>
          <a:lstStyle/>
          <a:p>
            <a:pPr marL="0" indent="0">
              <a:buNone/>
            </a:pPr>
            <a:r>
              <a:rPr lang="en-US" sz="1600" b="1" dirty="0">
                <a:solidFill>
                  <a:srgbClr val="238B45"/>
                </a:solidFill>
                <a:latin typeface="Arial" pitchFamily="34" charset="0"/>
                <a:ea typeface="Arial" pitchFamily="34" charset="-122"/>
                <a:cs typeface="Arial" pitchFamily="34" charset="-120"/>
              </a:rPr>
              <a:t>What the fitting algorithm estimates</a:t>
            </a:r>
            <a:endParaRPr lang="en-US" sz="1600" dirty="0"/>
          </a:p>
        </p:txBody>
      </p:sp>
      <p:sp>
        <p:nvSpPr>
          <p:cNvPr id="10" name="Text 7"/>
          <p:cNvSpPr/>
          <p:nvPr/>
        </p:nvSpPr>
        <p:spPr>
          <a:xfrm>
            <a:off x="5168113" y="5001767"/>
            <a:ext cx="6000630" cy="676655"/>
          </a:xfrm>
          <a:prstGeom prst="rect">
            <a:avLst/>
          </a:prstGeom>
          <a:solidFill>
            <a:srgbClr val="F3F8FC"/>
          </a:solidFill>
          <a:ln w="12700">
            <a:solidFill>
              <a:srgbClr val="1E5FA8"/>
            </a:solidFill>
          </a:ln>
        </p:spPr>
        <p:txBody>
          <a:bodyPr wrap="square" lIns="45720" tIns="45720" rIns="45720" bIns="45720" rtlCol="0" anchor="ctr">
            <a:no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Key novelty: fitted modal parameters are more stable than raw peak positions in dense spectra.</a:t>
            </a:r>
            <a:endParaRPr lang="en-US" sz="1600" dirty="0"/>
          </a:p>
        </p:txBody>
      </p:sp>
      <p:sp>
        <p:nvSpPr>
          <p:cNvPr id="11" name="Shape 8"/>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2" name="Text 9"/>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3" name="Text 10"/>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8</a:t>
            </a:r>
          </a:p>
        </p:txBody>
      </p:sp>
      <p:pic>
        <p:nvPicPr>
          <p:cNvPr id="14" name="Picture 13">
            <a:extLst>
              <a:ext uri="{FF2B5EF4-FFF2-40B4-BE49-F238E27FC236}">
                <a16:creationId xmlns:a16="http://schemas.microsoft.com/office/drawing/2014/main" id="{62163EF6-ADA3-3929-986C-11F1D1A1A6DB}"/>
              </a:ext>
            </a:extLst>
          </p:cNvPr>
          <p:cNvPicPr>
            <a:picLocks noChangeAspect="1"/>
          </p:cNvPicPr>
          <p:nvPr/>
        </p:nvPicPr>
        <p:blipFill>
          <a:blip r:embed="rId3"/>
          <a:srcRect t="3392" b="3898"/>
          <a:stretch>
            <a:fillRect/>
          </a:stretch>
        </p:blipFill>
        <p:spPr>
          <a:xfrm>
            <a:off x="701195" y="991387"/>
            <a:ext cx="3758837" cy="5289605"/>
          </a:xfrm>
          <a:prstGeom prst="rect">
            <a:avLst/>
          </a:prstGeom>
          <a:ln>
            <a:noFill/>
          </a:ln>
          <a:effectLst/>
        </p:spPr>
      </p:pic>
      <p:graphicFrame>
        <p:nvGraphicFramePr>
          <p:cNvPr id="3" name="Diagram 2">
            <a:extLst>
              <a:ext uri="{FF2B5EF4-FFF2-40B4-BE49-F238E27FC236}">
                <a16:creationId xmlns:a16="http://schemas.microsoft.com/office/drawing/2014/main" id="{E1088188-3382-79D1-1CFD-D89C40406033}"/>
              </a:ext>
            </a:extLst>
          </p:cNvPr>
          <p:cNvGraphicFramePr/>
          <p:nvPr>
            <p:extLst>
              <p:ext uri="{D42A27DB-BD31-4B8C-83A1-F6EECF244321}">
                <p14:modId xmlns:p14="http://schemas.microsoft.com/office/powerpoint/2010/main" val="1691636389"/>
              </p:ext>
            </p:extLst>
          </p:nvPr>
        </p:nvGraphicFramePr>
        <p:xfrm>
          <a:off x="5168113" y="3324320"/>
          <a:ext cx="6000630" cy="1286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66928" y="338328"/>
            <a:ext cx="11064240" cy="411480"/>
          </a:xfrm>
          <a:prstGeom prst="rect">
            <a:avLst/>
          </a:prstGeom>
          <a:noFill/>
          <a:ln/>
        </p:spPr>
        <p:txBody>
          <a:bodyPr wrap="square" lIns="0" tIns="0" rIns="0" bIns="0" rtlCol="0" anchor="ctr">
            <a:normAutofit lnSpcReduction="10000"/>
          </a:bodyPr>
          <a:lstStyle/>
          <a:p>
            <a:pPr marL="0" indent="0">
              <a:buNone/>
            </a:pPr>
            <a:r>
              <a:rPr lang="en-US" sz="2900" b="1" dirty="0">
                <a:solidFill>
                  <a:srgbClr val="0B2D45"/>
                </a:solidFill>
                <a:latin typeface="Arial" pitchFamily="34" charset="0"/>
                <a:ea typeface="Arial" pitchFamily="34" charset="-122"/>
                <a:cs typeface="Arial" pitchFamily="34" charset="-120"/>
              </a:rPr>
              <a:t>Multi-Channel Fitting and Stable Mode Labeling</a:t>
            </a:r>
            <a:endParaRPr lang="en-US" sz="2900" dirty="0"/>
          </a:p>
        </p:txBody>
      </p:sp>
      <p:sp>
        <p:nvSpPr>
          <p:cNvPr id="4" name="Text 1"/>
          <p:cNvSpPr/>
          <p:nvPr/>
        </p:nvSpPr>
        <p:spPr>
          <a:xfrm>
            <a:off x="6492240" y="1024128"/>
            <a:ext cx="4572000" cy="292608"/>
          </a:xfrm>
          <a:prstGeom prst="rect">
            <a:avLst/>
          </a:prstGeom>
          <a:noFill/>
          <a:ln/>
        </p:spPr>
        <p:txBody>
          <a:bodyPr wrap="square" lIns="0" tIns="0" rIns="0" bIns="0" rtlCol="0" anchor="ctr">
            <a:normAutofit/>
          </a:bodyPr>
          <a:lstStyle/>
          <a:p>
            <a:pPr marL="0" indent="0">
              <a:buNone/>
            </a:pPr>
            <a:r>
              <a:rPr lang="en-US" sz="1600" b="1" dirty="0">
                <a:solidFill>
                  <a:srgbClr val="1E5FA8"/>
                </a:solidFill>
                <a:latin typeface="Arial" pitchFamily="34" charset="0"/>
                <a:ea typeface="Arial" pitchFamily="34" charset="-122"/>
                <a:cs typeface="Arial" pitchFamily="34" charset="-120"/>
              </a:rPr>
              <a:t>Multi-channel value</a:t>
            </a:r>
            <a:endParaRPr lang="en-US" sz="1600" dirty="0"/>
          </a:p>
        </p:txBody>
      </p:sp>
      <p:sp>
        <p:nvSpPr>
          <p:cNvPr id="5" name="Text 2"/>
          <p:cNvSpPr/>
          <p:nvPr/>
        </p:nvSpPr>
        <p:spPr>
          <a:xfrm>
            <a:off x="6492240" y="1314680"/>
            <a:ext cx="5212080" cy="1554480"/>
          </a:xfrm>
          <a:prstGeom prst="rect">
            <a:avLst/>
          </a:prstGeom>
          <a:noFill/>
          <a:ln/>
        </p:spPr>
        <p:txBody>
          <a:bodyPr wrap="square" lIns="1016" tIns="1016" rIns="1016" bIns="1016" rtlCol="0" anchor="ctr">
            <a:normAutofit/>
          </a:bodyPr>
          <a:lstStyle/>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A single pickup can miss a mode near a nodal region</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Several channels confirm real modes and reduce channel-specific artefacts</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Mode fitting uses information from all available channels</a:t>
            </a:r>
            <a:endParaRPr lang="en-US" sz="1600" dirty="0"/>
          </a:p>
        </p:txBody>
      </p:sp>
      <p:sp>
        <p:nvSpPr>
          <p:cNvPr id="6" name="Text 3"/>
          <p:cNvSpPr/>
          <p:nvPr/>
        </p:nvSpPr>
        <p:spPr>
          <a:xfrm>
            <a:off x="6492240" y="3097385"/>
            <a:ext cx="4572000" cy="292608"/>
          </a:xfrm>
          <a:prstGeom prst="rect">
            <a:avLst/>
          </a:prstGeom>
          <a:noFill/>
          <a:ln/>
        </p:spPr>
        <p:txBody>
          <a:bodyPr wrap="square" lIns="0" tIns="0" rIns="0" bIns="0" rtlCol="0" anchor="ctr">
            <a:normAutofit/>
          </a:bodyPr>
          <a:lstStyle/>
          <a:p>
            <a:pPr marL="0" indent="0">
              <a:buNone/>
            </a:pPr>
            <a:r>
              <a:rPr lang="en-US" sz="1600" b="1" dirty="0">
                <a:solidFill>
                  <a:srgbClr val="238B45"/>
                </a:solidFill>
                <a:latin typeface="Arial" pitchFamily="34" charset="0"/>
                <a:ea typeface="Arial" pitchFamily="34" charset="-122"/>
                <a:cs typeface="Arial" pitchFamily="34" charset="-120"/>
              </a:rPr>
              <a:t>Labeling is not cosmetic</a:t>
            </a:r>
            <a:endParaRPr lang="en-US" sz="1600" dirty="0"/>
          </a:p>
        </p:txBody>
      </p:sp>
      <p:sp>
        <p:nvSpPr>
          <p:cNvPr id="7" name="Text 4"/>
          <p:cNvSpPr/>
          <p:nvPr/>
        </p:nvSpPr>
        <p:spPr>
          <a:xfrm>
            <a:off x="6492240" y="3429000"/>
            <a:ext cx="5212080" cy="1898779"/>
          </a:xfrm>
          <a:prstGeom prst="rect">
            <a:avLst/>
          </a:prstGeom>
          <a:noFill/>
          <a:ln/>
        </p:spPr>
        <p:txBody>
          <a:bodyPr wrap="square" lIns="1016" tIns="1016" rIns="1016" bIns="1016" rtlCol="0" anchor="ctr">
            <a:noAutofit/>
          </a:bodyPr>
          <a:lstStyle/>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Each fitted mode receives a stable index: F1, F2, ..., Fn</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If F51 is mislabeled as F50, ratios and multivariate decisions become wrong</a:t>
            </a:r>
            <a:endParaRPr lang="en-US" sz="1600" dirty="0"/>
          </a:p>
          <a:p>
            <a:pPr marL="285750" indent="-285750">
              <a:lnSpc>
                <a:spcPct val="110000"/>
              </a:lnSpc>
              <a:spcAft>
                <a:spcPts val="600"/>
              </a:spcAft>
              <a:buFont typeface="Arial" panose="020B0604020202020204" pitchFamily="34" charset="0"/>
              <a:buChar char="•"/>
            </a:pPr>
            <a:r>
              <a:rPr lang="en-US" sz="1600" dirty="0">
                <a:solidFill>
                  <a:srgbClr val="0B2D45"/>
                </a:solidFill>
                <a:latin typeface="Arial" pitchFamily="34" charset="0"/>
                <a:ea typeface="Arial" pitchFamily="34" charset="-122"/>
                <a:cs typeface="Arial" pitchFamily="34" charset="-120"/>
              </a:rPr>
              <a:t>The number of useful modes depends on geometry and defect sensitivity requirement</a:t>
            </a:r>
            <a:endParaRPr lang="en-US" sz="1600" dirty="0"/>
          </a:p>
        </p:txBody>
      </p:sp>
      <p:sp>
        <p:nvSpPr>
          <p:cNvPr id="8" name="Text 5"/>
          <p:cNvSpPr/>
          <p:nvPr/>
        </p:nvSpPr>
        <p:spPr>
          <a:xfrm>
            <a:off x="822960" y="5644646"/>
            <a:ext cx="10561320" cy="510821"/>
          </a:xfrm>
          <a:prstGeom prst="rect">
            <a:avLst/>
          </a:prstGeom>
          <a:solidFill>
            <a:srgbClr val="F3F8FC"/>
          </a:solidFill>
          <a:ln w="12700">
            <a:solidFill>
              <a:srgbClr val="1E5FA8"/>
            </a:solidFill>
          </a:ln>
        </p:spPr>
        <p:txBody>
          <a:bodyPr wrap="square" lIns="45720" tIns="45720" rIns="45720" bIns="45720" rtlCol="0" anchor="ctr">
            <a:normAutofit/>
          </a:bodyPr>
          <a:lstStyle/>
          <a:p>
            <a:pPr marL="0" indent="0" algn="ctr">
              <a:buNone/>
            </a:pPr>
            <a:r>
              <a:rPr lang="en-US" sz="1600" b="1" dirty="0">
                <a:solidFill>
                  <a:srgbClr val="0B2D45"/>
                </a:solidFill>
                <a:latin typeface="Arial" pitchFamily="34" charset="0"/>
                <a:ea typeface="Arial" pitchFamily="34" charset="-122"/>
                <a:cs typeface="Arial" pitchFamily="34" charset="-120"/>
              </a:rPr>
              <a:t>Stable labels enable meaningful comparison from part to part, even with tens to several hundred modes.</a:t>
            </a:r>
            <a:endParaRPr lang="en-US" sz="1600" dirty="0"/>
          </a:p>
        </p:txBody>
      </p:sp>
      <p:sp>
        <p:nvSpPr>
          <p:cNvPr id="9" name="Shape 6"/>
          <p:cNvSpPr/>
          <p:nvPr/>
        </p:nvSpPr>
        <p:spPr>
          <a:xfrm>
            <a:off x="502920" y="6492240"/>
            <a:ext cx="11201400" cy="0"/>
          </a:xfrm>
          <a:prstGeom prst="line">
            <a:avLst/>
          </a:prstGeom>
          <a:noFill/>
          <a:ln w="12700">
            <a:solidFill>
              <a:srgbClr val="D9E2EC"/>
            </a:solidFill>
            <a:prstDash val="solid"/>
          </a:ln>
        </p:spPr>
        <p:txBody>
          <a:bodyPr/>
          <a:lstStyle/>
          <a:p>
            <a:endParaRPr/>
          </a:p>
        </p:txBody>
      </p:sp>
      <p:sp>
        <p:nvSpPr>
          <p:cNvPr id="10" name="Text 7"/>
          <p:cNvSpPr/>
          <p:nvPr/>
        </p:nvSpPr>
        <p:spPr>
          <a:xfrm>
            <a:off x="566928" y="6565392"/>
            <a:ext cx="5486400" cy="164592"/>
          </a:xfrm>
          <a:prstGeom prst="rect">
            <a:avLst/>
          </a:prstGeom>
          <a:noFill/>
          <a:ln/>
        </p:spPr>
        <p:txBody>
          <a:bodyPr wrap="square" lIns="0" tIns="0" rIns="0" bIns="0" rtlCol="0" anchor="ctr"/>
          <a:lstStyle/>
          <a:p>
            <a:pPr marL="0" indent="0">
              <a:buNone/>
            </a:pPr>
            <a:r>
              <a:rPr lang="en-US" sz="1000" dirty="0">
                <a:solidFill>
                  <a:srgbClr val="6A7885"/>
                </a:solidFill>
                <a:latin typeface="Arial" pitchFamily="34" charset="0"/>
                <a:ea typeface="Arial" pitchFamily="34" charset="-122"/>
                <a:cs typeface="Arial" pitchFamily="34" charset="-120"/>
              </a:rPr>
              <a:t>Acoustic Resonance Testing (ARS/ARI) | ECNDT 2026</a:t>
            </a:r>
            <a:endParaRPr lang="en-US" sz="1000" dirty="0"/>
          </a:p>
        </p:txBody>
      </p:sp>
      <p:sp>
        <p:nvSpPr>
          <p:cNvPr id="11" name="Text 8"/>
          <p:cNvSpPr/>
          <p:nvPr/>
        </p:nvSpPr>
        <p:spPr>
          <a:xfrm>
            <a:off x="11430000" y="6556248"/>
            <a:ext cx="228600" cy="164592"/>
          </a:xfrm>
          <a:prstGeom prst="rect">
            <a:avLst/>
          </a:prstGeom>
          <a:noFill/>
          <a:ln/>
        </p:spPr>
        <p:txBody>
          <a:bodyPr wrap="square" lIns="0" tIns="0" rIns="0" bIns="0" rtlCol="0" anchor="ctr"/>
          <a:lstStyle/>
          <a:p>
            <a:pPr algn="r"/>
            <a:r>
              <a:rPr sz="900" b="0">
                <a:solidFill>
                  <a:srgbClr val="5A646E"/>
                </a:solidFill>
                <a:latin typeface="Aptos"/>
              </a:rPr>
              <a:t>9</a:t>
            </a:r>
          </a:p>
        </p:txBody>
      </p:sp>
      <p:pic>
        <p:nvPicPr>
          <p:cNvPr id="12" name="Picture 11" descr="A screen shot of a graph&#10;&#10;Description automatically generated">
            <a:extLst>
              <a:ext uri="{FF2B5EF4-FFF2-40B4-BE49-F238E27FC236}">
                <a16:creationId xmlns:a16="http://schemas.microsoft.com/office/drawing/2014/main" id="{75F89217-6B1D-A460-C0BE-33B2BA3B89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5427" y="1097279"/>
            <a:ext cx="5115465" cy="33889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570</TotalTime>
  <Words>2867</Words>
  <Application>Microsoft Office PowerPoint</Application>
  <PresentationFormat>Widescreen</PresentationFormat>
  <Paragraphs>239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EddySonix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Acoustic Resonance Testing (ARS/ARI)</dc:title>
  <dc:subject>ECNDT 2026 ARS/ARI presentation</dc:subject>
  <dc:creator>EddySonix</dc:creator>
  <cp:lastModifiedBy>Hooman Dejnabadi</cp:lastModifiedBy>
  <cp:revision>62</cp:revision>
  <dcterms:created xsi:type="dcterms:W3CDTF">2026-05-27T13:18:07Z</dcterms:created>
  <dcterms:modified xsi:type="dcterms:W3CDTF">2026-06-14T07:47:08Z</dcterms:modified>
</cp:coreProperties>
</file>