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media/image2.jpg" ContentType="image/jpg"/>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257" r:id="rId5"/>
    <p:sldId id="261" r:id="rId6"/>
    <p:sldId id="256" r:id="rId7"/>
    <p:sldId id="262" r:id="rId8"/>
    <p:sldId id="263" r:id="rId9"/>
    <p:sldId id="264" r:id="rId10"/>
    <p:sldId id="265" r:id="rId11"/>
    <p:sldId id="266" r:id="rId12"/>
    <p:sldId id="273" r:id="rId13"/>
    <p:sldId id="268" r:id="rId14"/>
    <p:sldId id="269" r:id="rId15"/>
    <p:sldId id="270" r:id="rId16"/>
    <p:sldId id="271" r:id="rId17"/>
    <p:sldId id="272"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7751" autoAdjust="0"/>
    <p:restoredTop sz="70710" autoAdjust="0"/>
  </p:normalViewPr>
  <p:slideViewPr>
    <p:cSldViewPr snapToGrid="0">
      <p:cViewPr varScale="1">
        <p:scale>
          <a:sx n="58" d="100"/>
          <a:sy n="58" d="100"/>
        </p:scale>
        <p:origin x="2117" y="5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67DF0C-223C-4AB6-BFF7-6B421E4380D4}" type="doc">
      <dgm:prSet loTypeId="urn:microsoft.com/office/officeart/2005/8/layout/process1" loCatId="process" qsTypeId="urn:microsoft.com/office/officeart/2005/8/quickstyle/simple1" qsCatId="simple" csTypeId="urn:microsoft.com/office/officeart/2005/8/colors/accent1_2" csCatId="accent1" phldr="1"/>
      <dgm:spPr/>
    </dgm:pt>
    <dgm:pt modelId="{2066C97A-6162-448F-89F7-618AD4D2758A}">
      <dgm:prSet phldrT="[Text]"/>
      <dgm:spPr>
        <a:solidFill>
          <a:schemeClr val="bg2"/>
        </a:solidFill>
        <a:ln>
          <a:solidFill>
            <a:schemeClr val="bg2"/>
          </a:solidFill>
        </a:ln>
      </dgm:spPr>
      <dgm:t>
        <a:bodyPr/>
        <a:lstStyle/>
        <a:p>
          <a:r>
            <a:rPr lang="en-US" b="1" dirty="0">
              <a:solidFill>
                <a:srgbClr val="0A2D46"/>
              </a:solidFill>
              <a:latin typeface="Arial"/>
            </a:rPr>
            <a:t>OEM cut-check protocol</a:t>
          </a:r>
          <a:endParaRPr lang="en-US" dirty="0"/>
        </a:p>
      </dgm:t>
    </dgm:pt>
    <dgm:pt modelId="{07F986C8-C53F-4C5E-B86C-749226ED9D01}" type="parTrans" cxnId="{66790A1E-EF95-46D3-9024-76782CF7A1B3}">
      <dgm:prSet/>
      <dgm:spPr/>
      <dgm:t>
        <a:bodyPr/>
        <a:lstStyle/>
        <a:p>
          <a:endParaRPr lang="en-US"/>
        </a:p>
      </dgm:t>
    </dgm:pt>
    <dgm:pt modelId="{9FD89CEA-E982-4320-BCAF-96F5D3391331}" type="sibTrans" cxnId="{66790A1E-EF95-46D3-9024-76782CF7A1B3}">
      <dgm:prSet/>
      <dgm:spPr/>
      <dgm:t>
        <a:bodyPr/>
        <a:lstStyle/>
        <a:p>
          <a:endParaRPr lang="en-US"/>
        </a:p>
      </dgm:t>
    </dgm:pt>
    <dgm:pt modelId="{13663080-FB3A-4A27-A789-6C4DDA11D1C3}">
      <dgm:prSet phldrT="[Text]"/>
      <dgm:spPr>
        <a:solidFill>
          <a:schemeClr val="bg2"/>
        </a:solidFill>
        <a:ln>
          <a:solidFill>
            <a:schemeClr val="bg2"/>
          </a:solidFill>
        </a:ln>
      </dgm:spPr>
      <dgm:t>
        <a:bodyPr/>
        <a:lstStyle/>
        <a:p>
          <a:r>
            <a:rPr lang="en-US" b="1" dirty="0">
              <a:solidFill>
                <a:srgbClr val="0A2D46"/>
              </a:solidFill>
              <a:latin typeface="Arial"/>
            </a:rPr>
            <a:t>Parallel ECS + cut-check validation</a:t>
          </a:r>
          <a:endParaRPr lang="en-US" dirty="0"/>
        </a:p>
      </dgm:t>
    </dgm:pt>
    <dgm:pt modelId="{BCF62F57-1128-4F44-ADD6-B9D0AD3ECC8E}" type="parTrans" cxnId="{CF753905-065E-47EB-90C9-6154A3D28A15}">
      <dgm:prSet/>
      <dgm:spPr/>
      <dgm:t>
        <a:bodyPr/>
        <a:lstStyle/>
        <a:p>
          <a:endParaRPr lang="en-US"/>
        </a:p>
      </dgm:t>
    </dgm:pt>
    <dgm:pt modelId="{7DDA6CE0-61E2-42D5-8D67-4AEE85C349C2}" type="sibTrans" cxnId="{CF753905-065E-47EB-90C9-6154A3D28A15}">
      <dgm:prSet/>
      <dgm:spPr/>
      <dgm:t>
        <a:bodyPr/>
        <a:lstStyle/>
        <a:p>
          <a:endParaRPr lang="en-US"/>
        </a:p>
      </dgm:t>
    </dgm:pt>
    <dgm:pt modelId="{EC0AFE60-F18C-4AB1-B5C7-3EF2781218A1}">
      <dgm:prSet phldrT="[Text]"/>
      <dgm:spPr>
        <a:solidFill>
          <a:schemeClr val="bg2"/>
        </a:solidFill>
        <a:ln>
          <a:solidFill>
            <a:schemeClr val="bg2"/>
          </a:solidFill>
        </a:ln>
      </dgm:spPr>
      <dgm:t>
        <a:bodyPr/>
        <a:lstStyle/>
        <a:p>
          <a:r>
            <a:rPr lang="en-US" b="1" dirty="0">
              <a:solidFill>
                <a:srgbClr val="0A2D46"/>
              </a:solidFill>
              <a:latin typeface="Arial"/>
            </a:rPr>
            <a:t>Routine ECS-based ECD verification</a:t>
          </a:r>
          <a:endParaRPr lang="en-US" dirty="0"/>
        </a:p>
      </dgm:t>
    </dgm:pt>
    <dgm:pt modelId="{5016850F-A83E-41D2-80E3-0ED592DC2216}" type="parTrans" cxnId="{52703C7F-93F5-4E94-BD4A-C7CFCD371063}">
      <dgm:prSet/>
      <dgm:spPr/>
      <dgm:t>
        <a:bodyPr/>
        <a:lstStyle/>
        <a:p>
          <a:endParaRPr lang="en-US"/>
        </a:p>
      </dgm:t>
    </dgm:pt>
    <dgm:pt modelId="{A71BEFAA-84CB-44D3-BDCB-75DE0EAC51C1}" type="sibTrans" cxnId="{52703C7F-93F5-4E94-BD4A-C7CFCD371063}">
      <dgm:prSet/>
      <dgm:spPr/>
      <dgm:t>
        <a:bodyPr/>
        <a:lstStyle/>
        <a:p>
          <a:endParaRPr lang="en-US"/>
        </a:p>
      </dgm:t>
    </dgm:pt>
    <dgm:pt modelId="{7E9B8373-27D8-40CE-BA69-FF911647F542}" type="pres">
      <dgm:prSet presAssocID="{F967DF0C-223C-4AB6-BFF7-6B421E4380D4}" presName="Name0" presStyleCnt="0">
        <dgm:presLayoutVars>
          <dgm:dir/>
          <dgm:resizeHandles val="exact"/>
        </dgm:presLayoutVars>
      </dgm:prSet>
      <dgm:spPr/>
    </dgm:pt>
    <dgm:pt modelId="{4A8694B4-4B20-4CF0-A53D-6A0E8BAF5140}" type="pres">
      <dgm:prSet presAssocID="{2066C97A-6162-448F-89F7-618AD4D2758A}" presName="node" presStyleLbl="node1" presStyleIdx="0" presStyleCnt="3">
        <dgm:presLayoutVars>
          <dgm:bulletEnabled val="1"/>
        </dgm:presLayoutVars>
      </dgm:prSet>
      <dgm:spPr/>
    </dgm:pt>
    <dgm:pt modelId="{E26D624B-5D65-49BF-8915-638054D5872C}" type="pres">
      <dgm:prSet presAssocID="{9FD89CEA-E982-4320-BCAF-96F5D3391331}" presName="sibTrans" presStyleLbl="sibTrans2D1" presStyleIdx="0" presStyleCnt="2"/>
      <dgm:spPr/>
    </dgm:pt>
    <dgm:pt modelId="{8C6CEB0C-C3E4-4E42-9C4D-8A09F645C155}" type="pres">
      <dgm:prSet presAssocID="{9FD89CEA-E982-4320-BCAF-96F5D3391331}" presName="connectorText" presStyleLbl="sibTrans2D1" presStyleIdx="0" presStyleCnt="2"/>
      <dgm:spPr/>
    </dgm:pt>
    <dgm:pt modelId="{2D21635C-60F9-432F-8161-BE4F9452DA2C}" type="pres">
      <dgm:prSet presAssocID="{13663080-FB3A-4A27-A789-6C4DDA11D1C3}" presName="node" presStyleLbl="node1" presStyleIdx="1" presStyleCnt="3">
        <dgm:presLayoutVars>
          <dgm:bulletEnabled val="1"/>
        </dgm:presLayoutVars>
      </dgm:prSet>
      <dgm:spPr/>
    </dgm:pt>
    <dgm:pt modelId="{48BC8135-1ABF-4017-B7F2-949A9A12A218}" type="pres">
      <dgm:prSet presAssocID="{7DDA6CE0-61E2-42D5-8D67-4AEE85C349C2}" presName="sibTrans" presStyleLbl="sibTrans2D1" presStyleIdx="1" presStyleCnt="2"/>
      <dgm:spPr/>
    </dgm:pt>
    <dgm:pt modelId="{5A72C3A2-B10A-409E-B065-D791ABA13909}" type="pres">
      <dgm:prSet presAssocID="{7DDA6CE0-61E2-42D5-8D67-4AEE85C349C2}" presName="connectorText" presStyleLbl="sibTrans2D1" presStyleIdx="1" presStyleCnt="2"/>
      <dgm:spPr/>
    </dgm:pt>
    <dgm:pt modelId="{2ADE39AF-467A-447B-A650-DE9B68CF5672}" type="pres">
      <dgm:prSet presAssocID="{EC0AFE60-F18C-4AB1-B5C7-3EF2781218A1}" presName="node" presStyleLbl="node1" presStyleIdx="2" presStyleCnt="3">
        <dgm:presLayoutVars>
          <dgm:bulletEnabled val="1"/>
        </dgm:presLayoutVars>
      </dgm:prSet>
      <dgm:spPr/>
    </dgm:pt>
  </dgm:ptLst>
  <dgm:cxnLst>
    <dgm:cxn modelId="{CF753905-065E-47EB-90C9-6154A3D28A15}" srcId="{F967DF0C-223C-4AB6-BFF7-6B421E4380D4}" destId="{13663080-FB3A-4A27-A789-6C4DDA11D1C3}" srcOrd="1" destOrd="0" parTransId="{BCF62F57-1128-4F44-ADD6-B9D0AD3ECC8E}" sibTransId="{7DDA6CE0-61E2-42D5-8D67-4AEE85C349C2}"/>
    <dgm:cxn modelId="{66790A1E-EF95-46D3-9024-76782CF7A1B3}" srcId="{F967DF0C-223C-4AB6-BFF7-6B421E4380D4}" destId="{2066C97A-6162-448F-89F7-618AD4D2758A}" srcOrd="0" destOrd="0" parTransId="{07F986C8-C53F-4C5E-B86C-749226ED9D01}" sibTransId="{9FD89CEA-E982-4320-BCAF-96F5D3391331}"/>
    <dgm:cxn modelId="{5056E73D-6638-4B12-B3B2-F90DF6F4DC85}" type="presOf" srcId="{9FD89CEA-E982-4320-BCAF-96F5D3391331}" destId="{8C6CEB0C-C3E4-4E42-9C4D-8A09F645C155}" srcOrd="1" destOrd="0" presId="urn:microsoft.com/office/officeart/2005/8/layout/process1"/>
    <dgm:cxn modelId="{8461C651-9C07-42A5-BE1A-94D45FA086B6}" type="presOf" srcId="{2066C97A-6162-448F-89F7-618AD4D2758A}" destId="{4A8694B4-4B20-4CF0-A53D-6A0E8BAF5140}" srcOrd="0" destOrd="0" presId="urn:microsoft.com/office/officeart/2005/8/layout/process1"/>
    <dgm:cxn modelId="{52703C7F-93F5-4E94-BD4A-C7CFCD371063}" srcId="{F967DF0C-223C-4AB6-BFF7-6B421E4380D4}" destId="{EC0AFE60-F18C-4AB1-B5C7-3EF2781218A1}" srcOrd="2" destOrd="0" parTransId="{5016850F-A83E-41D2-80E3-0ED592DC2216}" sibTransId="{A71BEFAA-84CB-44D3-BDCB-75DE0EAC51C1}"/>
    <dgm:cxn modelId="{42A93293-2499-40AC-AF06-7B9E89340F90}" type="presOf" srcId="{7DDA6CE0-61E2-42D5-8D67-4AEE85C349C2}" destId="{5A72C3A2-B10A-409E-B065-D791ABA13909}" srcOrd="1" destOrd="0" presId="urn:microsoft.com/office/officeart/2005/8/layout/process1"/>
    <dgm:cxn modelId="{8F3066AF-1EC2-40AB-8BB2-5BC760A135CD}" type="presOf" srcId="{7DDA6CE0-61E2-42D5-8D67-4AEE85C349C2}" destId="{48BC8135-1ABF-4017-B7F2-949A9A12A218}" srcOrd="0" destOrd="0" presId="urn:microsoft.com/office/officeart/2005/8/layout/process1"/>
    <dgm:cxn modelId="{9C1128C3-AC4A-4F1A-A87F-5B22561DE408}" type="presOf" srcId="{F967DF0C-223C-4AB6-BFF7-6B421E4380D4}" destId="{7E9B8373-27D8-40CE-BA69-FF911647F542}" srcOrd="0" destOrd="0" presId="urn:microsoft.com/office/officeart/2005/8/layout/process1"/>
    <dgm:cxn modelId="{538F2AD0-4BE9-48BE-B4FE-807018869016}" type="presOf" srcId="{13663080-FB3A-4A27-A789-6C4DDA11D1C3}" destId="{2D21635C-60F9-432F-8161-BE4F9452DA2C}" srcOrd="0" destOrd="0" presId="urn:microsoft.com/office/officeart/2005/8/layout/process1"/>
    <dgm:cxn modelId="{569844DD-A2EF-4141-864E-B4F49D63CBDB}" type="presOf" srcId="{9FD89CEA-E982-4320-BCAF-96F5D3391331}" destId="{E26D624B-5D65-49BF-8915-638054D5872C}" srcOrd="0" destOrd="0" presId="urn:microsoft.com/office/officeart/2005/8/layout/process1"/>
    <dgm:cxn modelId="{C1288DED-E446-4546-B920-5E069F283E6E}" type="presOf" srcId="{EC0AFE60-F18C-4AB1-B5C7-3EF2781218A1}" destId="{2ADE39AF-467A-447B-A650-DE9B68CF5672}" srcOrd="0" destOrd="0" presId="urn:microsoft.com/office/officeart/2005/8/layout/process1"/>
    <dgm:cxn modelId="{6B5FE696-CA89-4033-8264-B300C42383B5}" type="presParOf" srcId="{7E9B8373-27D8-40CE-BA69-FF911647F542}" destId="{4A8694B4-4B20-4CF0-A53D-6A0E8BAF5140}" srcOrd="0" destOrd="0" presId="urn:microsoft.com/office/officeart/2005/8/layout/process1"/>
    <dgm:cxn modelId="{55B1CF04-738B-4675-87D7-BDB9565B6841}" type="presParOf" srcId="{7E9B8373-27D8-40CE-BA69-FF911647F542}" destId="{E26D624B-5D65-49BF-8915-638054D5872C}" srcOrd="1" destOrd="0" presId="urn:microsoft.com/office/officeart/2005/8/layout/process1"/>
    <dgm:cxn modelId="{A8A3E0A2-F562-4EA0-B89D-0867CFB83744}" type="presParOf" srcId="{E26D624B-5D65-49BF-8915-638054D5872C}" destId="{8C6CEB0C-C3E4-4E42-9C4D-8A09F645C155}" srcOrd="0" destOrd="0" presId="urn:microsoft.com/office/officeart/2005/8/layout/process1"/>
    <dgm:cxn modelId="{A69FBDC1-943F-4AA5-B987-37E02FE7CE8D}" type="presParOf" srcId="{7E9B8373-27D8-40CE-BA69-FF911647F542}" destId="{2D21635C-60F9-432F-8161-BE4F9452DA2C}" srcOrd="2" destOrd="0" presId="urn:microsoft.com/office/officeart/2005/8/layout/process1"/>
    <dgm:cxn modelId="{81040FAA-165E-473D-A565-49436BB466EC}" type="presParOf" srcId="{7E9B8373-27D8-40CE-BA69-FF911647F542}" destId="{48BC8135-1ABF-4017-B7F2-949A9A12A218}" srcOrd="3" destOrd="0" presId="urn:microsoft.com/office/officeart/2005/8/layout/process1"/>
    <dgm:cxn modelId="{B1506549-4173-44A2-9C81-43A77F5621BB}" type="presParOf" srcId="{48BC8135-1ABF-4017-B7F2-949A9A12A218}" destId="{5A72C3A2-B10A-409E-B065-D791ABA13909}" srcOrd="0" destOrd="0" presId="urn:microsoft.com/office/officeart/2005/8/layout/process1"/>
    <dgm:cxn modelId="{3DD24BE2-85F0-48FD-BC9E-015436F4812B}" type="presParOf" srcId="{7E9B8373-27D8-40CE-BA69-FF911647F542}" destId="{2ADE39AF-467A-447B-A650-DE9B68CF567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C8CE31-C45B-4F58-99C4-D6CE7601E31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08430925-287F-4CDB-A2E4-DB5C31DC0AB2}">
      <dgm:prSet phldrT="[Text]" phldr="0"/>
      <dgm:spPr/>
      <dgm:t>
        <a:bodyPr/>
        <a:lstStyle/>
        <a:p>
          <a:r>
            <a:rPr lang="en-US" dirty="0"/>
            <a:t>Part loaded</a:t>
          </a:r>
        </a:p>
      </dgm:t>
    </dgm:pt>
    <dgm:pt modelId="{0AB38BED-0570-4A5A-BD8A-0279DE8341D7}" type="parTrans" cxnId="{D8A90F5C-D5FF-4A6A-8CD2-C7299456FB5F}">
      <dgm:prSet/>
      <dgm:spPr/>
      <dgm:t>
        <a:bodyPr/>
        <a:lstStyle/>
        <a:p>
          <a:endParaRPr lang="en-US"/>
        </a:p>
      </dgm:t>
    </dgm:pt>
    <dgm:pt modelId="{7F032FF8-6929-4B55-8E80-19D3582F51F3}" type="sibTrans" cxnId="{D8A90F5C-D5FF-4A6A-8CD2-C7299456FB5F}">
      <dgm:prSet/>
      <dgm:spPr/>
      <dgm:t>
        <a:bodyPr/>
        <a:lstStyle/>
        <a:p>
          <a:endParaRPr lang="en-US"/>
        </a:p>
      </dgm:t>
    </dgm:pt>
    <dgm:pt modelId="{940E0409-0210-4DC5-A796-71DEADB47666}">
      <dgm:prSet phldrT="[Text]" phldr="0"/>
      <dgm:spPr/>
      <dgm:t>
        <a:bodyPr/>
        <a:lstStyle/>
        <a:p>
          <a:r>
            <a:rPr lang="en-US" dirty="0"/>
            <a:t>Coil scan</a:t>
          </a:r>
        </a:p>
      </dgm:t>
    </dgm:pt>
    <dgm:pt modelId="{4E9AA315-4F70-4829-85AC-9CAF5B0B1E01}" type="parTrans" cxnId="{77B41D50-4975-4EB4-A30E-74D8768574F5}">
      <dgm:prSet/>
      <dgm:spPr/>
      <dgm:t>
        <a:bodyPr/>
        <a:lstStyle/>
        <a:p>
          <a:endParaRPr lang="en-US"/>
        </a:p>
      </dgm:t>
    </dgm:pt>
    <dgm:pt modelId="{E6A1CF74-CB6B-4339-B8CC-61ED8BE98638}" type="sibTrans" cxnId="{77B41D50-4975-4EB4-A30E-74D8768574F5}">
      <dgm:prSet/>
      <dgm:spPr/>
      <dgm:t>
        <a:bodyPr/>
        <a:lstStyle/>
        <a:p>
          <a:endParaRPr lang="en-US"/>
        </a:p>
      </dgm:t>
    </dgm:pt>
    <dgm:pt modelId="{48211D20-1D8C-493A-B1F7-DDE13CD74DD3}">
      <dgm:prSet phldrT="[Text]" phldr="0"/>
      <dgm:spPr/>
      <dgm:t>
        <a:bodyPr/>
        <a:lstStyle/>
        <a:p>
          <a:r>
            <a:rPr lang="en-US" dirty="0"/>
            <a:t>Signal analysis</a:t>
          </a:r>
        </a:p>
      </dgm:t>
    </dgm:pt>
    <dgm:pt modelId="{F0181C20-E83A-4454-87B5-929E2E1F726E}" type="parTrans" cxnId="{A93AEF83-C58B-424C-AEAF-CDCABB703E63}">
      <dgm:prSet/>
      <dgm:spPr/>
      <dgm:t>
        <a:bodyPr/>
        <a:lstStyle/>
        <a:p>
          <a:endParaRPr lang="en-US"/>
        </a:p>
      </dgm:t>
    </dgm:pt>
    <dgm:pt modelId="{7FA34C4F-B3A5-43B5-BD0D-6EA0FD18B554}" type="sibTrans" cxnId="{A93AEF83-C58B-424C-AEAF-CDCABB703E63}">
      <dgm:prSet/>
      <dgm:spPr/>
      <dgm:t>
        <a:bodyPr/>
        <a:lstStyle/>
        <a:p>
          <a:endParaRPr lang="en-US"/>
        </a:p>
      </dgm:t>
    </dgm:pt>
    <dgm:pt modelId="{FF5DE34A-06ED-44DC-86A2-9AC62BB984D5}">
      <dgm:prSet phldrT="[Text]" phldr="0"/>
      <dgm:spPr/>
      <dgm:t>
        <a:bodyPr/>
        <a:lstStyle/>
        <a:p>
          <a:r>
            <a:rPr lang="en-US"/>
            <a:t>ECD results</a:t>
          </a:r>
          <a:endParaRPr lang="en-US" dirty="0"/>
        </a:p>
      </dgm:t>
    </dgm:pt>
    <dgm:pt modelId="{5A2D0F43-51A5-4846-918E-BD18198C8DDD}" type="parTrans" cxnId="{76AF17B9-E403-42A7-BB5E-99E2B851BA08}">
      <dgm:prSet/>
      <dgm:spPr/>
      <dgm:t>
        <a:bodyPr/>
        <a:lstStyle/>
        <a:p>
          <a:endParaRPr lang="en-US"/>
        </a:p>
      </dgm:t>
    </dgm:pt>
    <dgm:pt modelId="{B768B57B-338A-482B-9C75-6DB604E917BF}" type="sibTrans" cxnId="{76AF17B9-E403-42A7-BB5E-99E2B851BA08}">
      <dgm:prSet/>
      <dgm:spPr/>
      <dgm:t>
        <a:bodyPr/>
        <a:lstStyle/>
        <a:p>
          <a:endParaRPr lang="en-US"/>
        </a:p>
      </dgm:t>
    </dgm:pt>
    <dgm:pt modelId="{C75EFDD4-0B4E-4A39-B5D7-5375F5811BD7}" type="pres">
      <dgm:prSet presAssocID="{13C8CE31-C45B-4F58-99C4-D6CE7601E310}" presName="Name0" presStyleCnt="0">
        <dgm:presLayoutVars>
          <dgm:dir/>
          <dgm:animLvl val="lvl"/>
          <dgm:resizeHandles val="exact"/>
        </dgm:presLayoutVars>
      </dgm:prSet>
      <dgm:spPr/>
    </dgm:pt>
    <dgm:pt modelId="{F0B51554-1E34-4291-B092-6AFCBCE5964F}" type="pres">
      <dgm:prSet presAssocID="{08430925-287F-4CDB-A2E4-DB5C31DC0AB2}" presName="parTxOnly" presStyleLbl="node1" presStyleIdx="0" presStyleCnt="4">
        <dgm:presLayoutVars>
          <dgm:chMax val="0"/>
          <dgm:chPref val="0"/>
          <dgm:bulletEnabled val="1"/>
        </dgm:presLayoutVars>
      </dgm:prSet>
      <dgm:spPr/>
    </dgm:pt>
    <dgm:pt modelId="{BFF18022-245D-419F-A11C-8142C870BA44}" type="pres">
      <dgm:prSet presAssocID="{7F032FF8-6929-4B55-8E80-19D3582F51F3}" presName="parTxOnlySpace" presStyleCnt="0"/>
      <dgm:spPr/>
    </dgm:pt>
    <dgm:pt modelId="{FF7A566E-8796-49D7-BCA7-E08CE25DD37F}" type="pres">
      <dgm:prSet presAssocID="{940E0409-0210-4DC5-A796-71DEADB47666}" presName="parTxOnly" presStyleLbl="node1" presStyleIdx="1" presStyleCnt="4">
        <dgm:presLayoutVars>
          <dgm:chMax val="0"/>
          <dgm:chPref val="0"/>
          <dgm:bulletEnabled val="1"/>
        </dgm:presLayoutVars>
      </dgm:prSet>
      <dgm:spPr/>
    </dgm:pt>
    <dgm:pt modelId="{4DE4F7B6-C687-4630-8D47-5332282EE9D4}" type="pres">
      <dgm:prSet presAssocID="{E6A1CF74-CB6B-4339-B8CC-61ED8BE98638}" presName="parTxOnlySpace" presStyleCnt="0"/>
      <dgm:spPr/>
    </dgm:pt>
    <dgm:pt modelId="{C79B5E8E-CF6A-4099-A173-E9438FA3AD4E}" type="pres">
      <dgm:prSet presAssocID="{48211D20-1D8C-493A-B1F7-DDE13CD74DD3}" presName="parTxOnly" presStyleLbl="node1" presStyleIdx="2" presStyleCnt="4">
        <dgm:presLayoutVars>
          <dgm:chMax val="0"/>
          <dgm:chPref val="0"/>
          <dgm:bulletEnabled val="1"/>
        </dgm:presLayoutVars>
      </dgm:prSet>
      <dgm:spPr/>
    </dgm:pt>
    <dgm:pt modelId="{B337BFEE-0BDD-45EF-BDC3-DFA2993FA3F0}" type="pres">
      <dgm:prSet presAssocID="{7FA34C4F-B3A5-43B5-BD0D-6EA0FD18B554}" presName="parTxOnlySpace" presStyleCnt="0"/>
      <dgm:spPr/>
    </dgm:pt>
    <dgm:pt modelId="{030623A8-3EC0-45C3-AD6B-1B1960B66366}" type="pres">
      <dgm:prSet presAssocID="{FF5DE34A-06ED-44DC-86A2-9AC62BB984D5}" presName="parTxOnly" presStyleLbl="node1" presStyleIdx="3" presStyleCnt="4">
        <dgm:presLayoutVars>
          <dgm:chMax val="0"/>
          <dgm:chPref val="0"/>
          <dgm:bulletEnabled val="1"/>
        </dgm:presLayoutVars>
      </dgm:prSet>
      <dgm:spPr/>
    </dgm:pt>
  </dgm:ptLst>
  <dgm:cxnLst>
    <dgm:cxn modelId="{996EE43B-02B8-4A50-97E7-8413B70FA07B}" type="presOf" srcId="{940E0409-0210-4DC5-A796-71DEADB47666}" destId="{FF7A566E-8796-49D7-BCA7-E08CE25DD37F}" srcOrd="0" destOrd="0" presId="urn:microsoft.com/office/officeart/2005/8/layout/chevron1"/>
    <dgm:cxn modelId="{D8A90F5C-D5FF-4A6A-8CD2-C7299456FB5F}" srcId="{13C8CE31-C45B-4F58-99C4-D6CE7601E310}" destId="{08430925-287F-4CDB-A2E4-DB5C31DC0AB2}" srcOrd="0" destOrd="0" parTransId="{0AB38BED-0570-4A5A-BD8A-0279DE8341D7}" sibTransId="{7F032FF8-6929-4B55-8E80-19D3582F51F3}"/>
    <dgm:cxn modelId="{77B41D50-4975-4EB4-A30E-74D8768574F5}" srcId="{13C8CE31-C45B-4F58-99C4-D6CE7601E310}" destId="{940E0409-0210-4DC5-A796-71DEADB47666}" srcOrd="1" destOrd="0" parTransId="{4E9AA315-4F70-4829-85AC-9CAF5B0B1E01}" sibTransId="{E6A1CF74-CB6B-4339-B8CC-61ED8BE98638}"/>
    <dgm:cxn modelId="{A93AEF83-C58B-424C-AEAF-CDCABB703E63}" srcId="{13C8CE31-C45B-4F58-99C4-D6CE7601E310}" destId="{48211D20-1D8C-493A-B1F7-DDE13CD74DD3}" srcOrd="2" destOrd="0" parTransId="{F0181C20-E83A-4454-87B5-929E2E1F726E}" sibTransId="{7FA34C4F-B3A5-43B5-BD0D-6EA0FD18B554}"/>
    <dgm:cxn modelId="{8AE197A5-AB54-4B95-A115-B2E215D18A94}" type="presOf" srcId="{08430925-287F-4CDB-A2E4-DB5C31DC0AB2}" destId="{F0B51554-1E34-4291-B092-6AFCBCE5964F}" srcOrd="0" destOrd="0" presId="urn:microsoft.com/office/officeart/2005/8/layout/chevron1"/>
    <dgm:cxn modelId="{3D01C4A5-3A25-4306-905E-0A92497D307B}" type="presOf" srcId="{48211D20-1D8C-493A-B1F7-DDE13CD74DD3}" destId="{C79B5E8E-CF6A-4099-A173-E9438FA3AD4E}" srcOrd="0" destOrd="0" presId="urn:microsoft.com/office/officeart/2005/8/layout/chevron1"/>
    <dgm:cxn modelId="{76AF17B9-E403-42A7-BB5E-99E2B851BA08}" srcId="{13C8CE31-C45B-4F58-99C4-D6CE7601E310}" destId="{FF5DE34A-06ED-44DC-86A2-9AC62BB984D5}" srcOrd="3" destOrd="0" parTransId="{5A2D0F43-51A5-4846-918E-BD18198C8DDD}" sibTransId="{B768B57B-338A-482B-9C75-6DB604E917BF}"/>
    <dgm:cxn modelId="{F4EAC7C5-4EF1-45EE-918D-D12CB101EB17}" type="presOf" srcId="{13C8CE31-C45B-4F58-99C4-D6CE7601E310}" destId="{C75EFDD4-0B4E-4A39-B5D7-5375F5811BD7}" srcOrd="0" destOrd="0" presId="urn:microsoft.com/office/officeart/2005/8/layout/chevron1"/>
    <dgm:cxn modelId="{E75632FE-91D3-4A3E-8F0A-DB6C789A6F02}" type="presOf" srcId="{FF5DE34A-06ED-44DC-86A2-9AC62BB984D5}" destId="{030623A8-3EC0-45C3-AD6B-1B1960B66366}" srcOrd="0" destOrd="0" presId="urn:microsoft.com/office/officeart/2005/8/layout/chevron1"/>
    <dgm:cxn modelId="{2CBDF25F-F9D7-4417-875C-A7BDECC4A818}" type="presParOf" srcId="{C75EFDD4-0B4E-4A39-B5D7-5375F5811BD7}" destId="{F0B51554-1E34-4291-B092-6AFCBCE5964F}" srcOrd="0" destOrd="0" presId="urn:microsoft.com/office/officeart/2005/8/layout/chevron1"/>
    <dgm:cxn modelId="{C7D53754-3D64-4D69-9BA7-09E1F8DF201C}" type="presParOf" srcId="{C75EFDD4-0B4E-4A39-B5D7-5375F5811BD7}" destId="{BFF18022-245D-419F-A11C-8142C870BA44}" srcOrd="1" destOrd="0" presId="urn:microsoft.com/office/officeart/2005/8/layout/chevron1"/>
    <dgm:cxn modelId="{EDEB2B53-4789-4BD3-B1B0-8B166C07112F}" type="presParOf" srcId="{C75EFDD4-0B4E-4A39-B5D7-5375F5811BD7}" destId="{FF7A566E-8796-49D7-BCA7-E08CE25DD37F}" srcOrd="2" destOrd="0" presId="urn:microsoft.com/office/officeart/2005/8/layout/chevron1"/>
    <dgm:cxn modelId="{FCDCC262-1E9C-4316-B592-E27D6ACCEC08}" type="presParOf" srcId="{C75EFDD4-0B4E-4A39-B5D7-5375F5811BD7}" destId="{4DE4F7B6-C687-4630-8D47-5332282EE9D4}" srcOrd="3" destOrd="0" presId="urn:microsoft.com/office/officeart/2005/8/layout/chevron1"/>
    <dgm:cxn modelId="{9434339D-76D8-4378-859D-C256DDD81E7E}" type="presParOf" srcId="{C75EFDD4-0B4E-4A39-B5D7-5375F5811BD7}" destId="{C79B5E8E-CF6A-4099-A173-E9438FA3AD4E}" srcOrd="4" destOrd="0" presId="urn:microsoft.com/office/officeart/2005/8/layout/chevron1"/>
    <dgm:cxn modelId="{5A9C9933-EB05-437F-AB62-89F7836E725D}" type="presParOf" srcId="{C75EFDD4-0B4E-4A39-B5D7-5375F5811BD7}" destId="{B337BFEE-0BDD-45EF-BDC3-DFA2993FA3F0}" srcOrd="5" destOrd="0" presId="urn:microsoft.com/office/officeart/2005/8/layout/chevron1"/>
    <dgm:cxn modelId="{E054E4B1-BF81-4649-8F48-C1A197B7A96D}" type="presParOf" srcId="{C75EFDD4-0B4E-4A39-B5D7-5375F5811BD7}" destId="{030623A8-3EC0-45C3-AD6B-1B1960B66366}"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258745-8669-4C13-8BF1-3E9F06D3BA0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D18A1056-623E-4DBD-8220-2565C66194C8}">
      <dgm:prSet phldrT="[Text]" phldr="0"/>
      <dgm:spPr>
        <a:solidFill>
          <a:schemeClr val="bg2"/>
        </a:solidFill>
        <a:ln>
          <a:solidFill>
            <a:schemeClr val="bg2">
              <a:lumMod val="75000"/>
            </a:schemeClr>
          </a:solidFill>
        </a:ln>
      </dgm:spPr>
      <dgm:t>
        <a:bodyPr/>
        <a:lstStyle/>
        <a:p>
          <a:r>
            <a:rPr lang="en-US" dirty="0">
              <a:solidFill>
                <a:schemeClr val="tx1">
                  <a:lumMod val="65000"/>
                  <a:lumOff val="35000"/>
                </a:schemeClr>
              </a:solidFill>
            </a:rPr>
            <a:t>Full-length envelope</a:t>
          </a:r>
        </a:p>
      </dgm:t>
    </dgm:pt>
    <dgm:pt modelId="{4756AD36-0078-4AA5-B56B-E5C4C42270C8}" type="parTrans" cxnId="{40CD8EA9-0B3F-4054-A308-75990B5D561B}">
      <dgm:prSet/>
      <dgm:spPr/>
      <dgm:t>
        <a:bodyPr/>
        <a:lstStyle/>
        <a:p>
          <a:endParaRPr lang="en-US"/>
        </a:p>
      </dgm:t>
    </dgm:pt>
    <dgm:pt modelId="{4B4C5029-21FC-4128-8281-9DFB35DD8030}" type="sibTrans" cxnId="{40CD8EA9-0B3F-4054-A308-75990B5D561B}">
      <dgm:prSet/>
      <dgm:spPr/>
      <dgm:t>
        <a:bodyPr/>
        <a:lstStyle/>
        <a:p>
          <a:endParaRPr lang="en-US"/>
        </a:p>
      </dgm:t>
    </dgm:pt>
    <dgm:pt modelId="{1A4735AE-E382-4DD1-81A7-33AF46E7A26E}">
      <dgm:prSet phldrT="[Text]" phldr="0"/>
      <dgm:spPr>
        <a:solidFill>
          <a:schemeClr val="bg2"/>
        </a:solidFill>
        <a:ln>
          <a:solidFill>
            <a:schemeClr val="bg2">
              <a:lumMod val="75000"/>
            </a:schemeClr>
          </a:solidFill>
        </a:ln>
      </dgm:spPr>
      <dgm:t>
        <a:bodyPr/>
        <a:lstStyle/>
        <a:p>
          <a:r>
            <a:rPr lang="en-US" dirty="0">
              <a:solidFill>
                <a:schemeClr val="tx1">
                  <a:lumMod val="65000"/>
                  <a:lumOff val="35000"/>
                </a:schemeClr>
              </a:solidFill>
            </a:rPr>
            <a:t>Master alignment</a:t>
          </a:r>
        </a:p>
      </dgm:t>
    </dgm:pt>
    <dgm:pt modelId="{C488DC06-703B-4735-8CC9-173A4E3E64FC}" type="parTrans" cxnId="{842B9211-4BA8-41CB-B5ED-F8BD47ACF2F9}">
      <dgm:prSet/>
      <dgm:spPr/>
      <dgm:t>
        <a:bodyPr/>
        <a:lstStyle/>
        <a:p>
          <a:endParaRPr lang="en-US"/>
        </a:p>
      </dgm:t>
    </dgm:pt>
    <dgm:pt modelId="{E7B52945-98A8-4317-8054-0410D526FE2D}" type="sibTrans" cxnId="{842B9211-4BA8-41CB-B5ED-F8BD47ACF2F9}">
      <dgm:prSet/>
      <dgm:spPr/>
      <dgm:t>
        <a:bodyPr/>
        <a:lstStyle/>
        <a:p>
          <a:endParaRPr lang="en-US"/>
        </a:p>
      </dgm:t>
    </dgm:pt>
    <dgm:pt modelId="{A8B1860E-E1D6-418B-9FEC-735D3811AC76}">
      <dgm:prSet phldrT="[Text]" phldr="0"/>
      <dgm:spPr>
        <a:solidFill>
          <a:schemeClr val="bg2"/>
        </a:solidFill>
        <a:ln>
          <a:solidFill>
            <a:schemeClr val="bg2">
              <a:lumMod val="75000"/>
            </a:schemeClr>
          </a:solidFill>
        </a:ln>
      </dgm:spPr>
      <dgm:t>
        <a:bodyPr/>
        <a:lstStyle/>
        <a:p>
          <a:r>
            <a:rPr lang="en-US" dirty="0">
              <a:solidFill>
                <a:schemeClr val="tx1">
                  <a:lumMod val="65000"/>
                  <a:lumOff val="35000"/>
                </a:schemeClr>
              </a:solidFill>
            </a:rPr>
            <a:t>OEM-defined ECD points</a:t>
          </a:r>
        </a:p>
      </dgm:t>
    </dgm:pt>
    <dgm:pt modelId="{0BB28223-BAB0-4C0B-AF66-1CEEA43328FF}" type="parTrans" cxnId="{31D19154-21E0-434C-9A25-36BEE0256AEC}">
      <dgm:prSet/>
      <dgm:spPr/>
      <dgm:t>
        <a:bodyPr/>
        <a:lstStyle/>
        <a:p>
          <a:endParaRPr lang="en-US"/>
        </a:p>
      </dgm:t>
    </dgm:pt>
    <dgm:pt modelId="{59A3B6CA-C68D-4D32-8C83-B5C0A5C979ED}" type="sibTrans" cxnId="{31D19154-21E0-434C-9A25-36BEE0256AEC}">
      <dgm:prSet/>
      <dgm:spPr/>
      <dgm:t>
        <a:bodyPr/>
        <a:lstStyle/>
        <a:p>
          <a:endParaRPr lang="en-US"/>
        </a:p>
      </dgm:t>
    </dgm:pt>
    <dgm:pt modelId="{B9319C9B-C9A8-4BF2-AB80-ECA13762D5B3}" type="pres">
      <dgm:prSet presAssocID="{13258745-8669-4C13-8BF1-3E9F06D3BA07}" presName="rootnode" presStyleCnt="0">
        <dgm:presLayoutVars>
          <dgm:chMax/>
          <dgm:chPref/>
          <dgm:dir/>
          <dgm:animLvl val="lvl"/>
        </dgm:presLayoutVars>
      </dgm:prSet>
      <dgm:spPr/>
    </dgm:pt>
    <dgm:pt modelId="{2103E65A-EEE8-4208-9E81-F7ECC4B6F60B}" type="pres">
      <dgm:prSet presAssocID="{D18A1056-623E-4DBD-8220-2565C66194C8}" presName="composite" presStyleCnt="0"/>
      <dgm:spPr/>
    </dgm:pt>
    <dgm:pt modelId="{6C1B9421-E691-44F1-869D-5A16C802402F}" type="pres">
      <dgm:prSet presAssocID="{D18A1056-623E-4DBD-8220-2565C66194C8}" presName="bentUpArrow1" presStyleLbl="alignImgPlace1" presStyleIdx="0" presStyleCnt="2"/>
      <dgm:spPr/>
    </dgm:pt>
    <dgm:pt modelId="{D31B605A-39F6-4F2B-8439-ED37C7866A98}" type="pres">
      <dgm:prSet presAssocID="{D18A1056-623E-4DBD-8220-2565C66194C8}" presName="ParentText" presStyleLbl="node1" presStyleIdx="0" presStyleCnt="3">
        <dgm:presLayoutVars>
          <dgm:chMax val="1"/>
          <dgm:chPref val="1"/>
          <dgm:bulletEnabled val="1"/>
        </dgm:presLayoutVars>
      </dgm:prSet>
      <dgm:spPr/>
    </dgm:pt>
    <dgm:pt modelId="{A6819AFE-AC30-4766-BF43-4DD7B1AA3FD9}" type="pres">
      <dgm:prSet presAssocID="{D18A1056-623E-4DBD-8220-2565C66194C8}" presName="ChildText" presStyleLbl="revTx" presStyleIdx="0" presStyleCnt="2">
        <dgm:presLayoutVars>
          <dgm:chMax val="0"/>
          <dgm:chPref val="0"/>
          <dgm:bulletEnabled val="1"/>
        </dgm:presLayoutVars>
      </dgm:prSet>
      <dgm:spPr/>
    </dgm:pt>
    <dgm:pt modelId="{C1918091-35A5-40AF-8280-F12AA5455E4D}" type="pres">
      <dgm:prSet presAssocID="{4B4C5029-21FC-4128-8281-9DFB35DD8030}" presName="sibTrans" presStyleCnt="0"/>
      <dgm:spPr/>
    </dgm:pt>
    <dgm:pt modelId="{2A6A2D19-D819-4E81-BD03-479DF5BD7AFD}" type="pres">
      <dgm:prSet presAssocID="{1A4735AE-E382-4DD1-81A7-33AF46E7A26E}" presName="composite" presStyleCnt="0"/>
      <dgm:spPr/>
    </dgm:pt>
    <dgm:pt modelId="{CA9902E8-718E-42D7-96E2-AB29973D337D}" type="pres">
      <dgm:prSet presAssocID="{1A4735AE-E382-4DD1-81A7-33AF46E7A26E}" presName="bentUpArrow1" presStyleLbl="alignImgPlace1" presStyleIdx="1" presStyleCnt="2"/>
      <dgm:spPr/>
    </dgm:pt>
    <dgm:pt modelId="{474B8F22-1695-4680-8A8B-AD34A352AED3}" type="pres">
      <dgm:prSet presAssocID="{1A4735AE-E382-4DD1-81A7-33AF46E7A26E}" presName="ParentText" presStyleLbl="node1" presStyleIdx="1" presStyleCnt="3">
        <dgm:presLayoutVars>
          <dgm:chMax val="1"/>
          <dgm:chPref val="1"/>
          <dgm:bulletEnabled val="1"/>
        </dgm:presLayoutVars>
      </dgm:prSet>
      <dgm:spPr/>
    </dgm:pt>
    <dgm:pt modelId="{771A279B-C6F4-4ADE-A7C6-444A9B484577}" type="pres">
      <dgm:prSet presAssocID="{1A4735AE-E382-4DD1-81A7-33AF46E7A26E}" presName="ChildText" presStyleLbl="revTx" presStyleIdx="1" presStyleCnt="2">
        <dgm:presLayoutVars>
          <dgm:chMax val="0"/>
          <dgm:chPref val="0"/>
          <dgm:bulletEnabled val="1"/>
        </dgm:presLayoutVars>
      </dgm:prSet>
      <dgm:spPr/>
    </dgm:pt>
    <dgm:pt modelId="{7AFE5805-149F-4CD8-9538-C6D6D400BE51}" type="pres">
      <dgm:prSet presAssocID="{E7B52945-98A8-4317-8054-0410D526FE2D}" presName="sibTrans" presStyleCnt="0"/>
      <dgm:spPr/>
    </dgm:pt>
    <dgm:pt modelId="{EA96D58F-D6C6-4DC8-BF75-713F44774A45}" type="pres">
      <dgm:prSet presAssocID="{A8B1860E-E1D6-418B-9FEC-735D3811AC76}" presName="composite" presStyleCnt="0"/>
      <dgm:spPr/>
    </dgm:pt>
    <dgm:pt modelId="{DD03CFB8-B0B0-4722-B93F-960620544A65}" type="pres">
      <dgm:prSet presAssocID="{A8B1860E-E1D6-418B-9FEC-735D3811AC76}" presName="ParentText" presStyleLbl="node1" presStyleIdx="2" presStyleCnt="3">
        <dgm:presLayoutVars>
          <dgm:chMax val="1"/>
          <dgm:chPref val="1"/>
          <dgm:bulletEnabled val="1"/>
        </dgm:presLayoutVars>
      </dgm:prSet>
      <dgm:spPr/>
    </dgm:pt>
  </dgm:ptLst>
  <dgm:cxnLst>
    <dgm:cxn modelId="{842B9211-4BA8-41CB-B5ED-F8BD47ACF2F9}" srcId="{13258745-8669-4C13-8BF1-3E9F06D3BA07}" destId="{1A4735AE-E382-4DD1-81A7-33AF46E7A26E}" srcOrd="1" destOrd="0" parTransId="{C488DC06-703B-4735-8CC9-173A4E3E64FC}" sibTransId="{E7B52945-98A8-4317-8054-0410D526FE2D}"/>
    <dgm:cxn modelId="{B5C0AD41-88A8-4A11-9F0C-B620B499B977}" type="presOf" srcId="{A8B1860E-E1D6-418B-9FEC-735D3811AC76}" destId="{DD03CFB8-B0B0-4722-B93F-960620544A65}" srcOrd="0" destOrd="0" presId="urn:microsoft.com/office/officeart/2005/8/layout/StepDownProcess"/>
    <dgm:cxn modelId="{31D19154-21E0-434C-9A25-36BEE0256AEC}" srcId="{13258745-8669-4C13-8BF1-3E9F06D3BA07}" destId="{A8B1860E-E1D6-418B-9FEC-735D3811AC76}" srcOrd="2" destOrd="0" parTransId="{0BB28223-BAB0-4C0B-AF66-1CEEA43328FF}" sibTransId="{59A3B6CA-C68D-4D32-8C83-B5C0A5C979ED}"/>
    <dgm:cxn modelId="{4F583176-A258-4824-B738-F4B14F8F3627}" type="presOf" srcId="{1A4735AE-E382-4DD1-81A7-33AF46E7A26E}" destId="{474B8F22-1695-4680-8A8B-AD34A352AED3}" srcOrd="0" destOrd="0" presId="urn:microsoft.com/office/officeart/2005/8/layout/StepDownProcess"/>
    <dgm:cxn modelId="{4B45E9A5-DD9E-4968-B59C-250766DCA872}" type="presOf" srcId="{13258745-8669-4C13-8BF1-3E9F06D3BA07}" destId="{B9319C9B-C9A8-4BF2-AB80-ECA13762D5B3}" srcOrd="0" destOrd="0" presId="urn:microsoft.com/office/officeart/2005/8/layout/StepDownProcess"/>
    <dgm:cxn modelId="{40CD8EA9-0B3F-4054-A308-75990B5D561B}" srcId="{13258745-8669-4C13-8BF1-3E9F06D3BA07}" destId="{D18A1056-623E-4DBD-8220-2565C66194C8}" srcOrd="0" destOrd="0" parTransId="{4756AD36-0078-4AA5-B56B-E5C4C42270C8}" sibTransId="{4B4C5029-21FC-4128-8281-9DFB35DD8030}"/>
    <dgm:cxn modelId="{8EDDC4DB-1C0B-47F6-97AF-45987E7BDE6C}" type="presOf" srcId="{D18A1056-623E-4DBD-8220-2565C66194C8}" destId="{D31B605A-39F6-4F2B-8439-ED37C7866A98}" srcOrd="0" destOrd="0" presId="urn:microsoft.com/office/officeart/2005/8/layout/StepDownProcess"/>
    <dgm:cxn modelId="{AE944140-C438-4A59-AD8E-170487E74F45}" type="presParOf" srcId="{B9319C9B-C9A8-4BF2-AB80-ECA13762D5B3}" destId="{2103E65A-EEE8-4208-9E81-F7ECC4B6F60B}" srcOrd="0" destOrd="0" presId="urn:microsoft.com/office/officeart/2005/8/layout/StepDownProcess"/>
    <dgm:cxn modelId="{C5A17F1B-D982-4847-8AE4-2AE331132E9F}" type="presParOf" srcId="{2103E65A-EEE8-4208-9E81-F7ECC4B6F60B}" destId="{6C1B9421-E691-44F1-869D-5A16C802402F}" srcOrd="0" destOrd="0" presId="urn:microsoft.com/office/officeart/2005/8/layout/StepDownProcess"/>
    <dgm:cxn modelId="{A6C69298-8583-4361-ADEC-AAC3477050F3}" type="presParOf" srcId="{2103E65A-EEE8-4208-9E81-F7ECC4B6F60B}" destId="{D31B605A-39F6-4F2B-8439-ED37C7866A98}" srcOrd="1" destOrd="0" presId="urn:microsoft.com/office/officeart/2005/8/layout/StepDownProcess"/>
    <dgm:cxn modelId="{B7A9109C-6456-4EC4-A7B2-F094CC779233}" type="presParOf" srcId="{2103E65A-EEE8-4208-9E81-F7ECC4B6F60B}" destId="{A6819AFE-AC30-4766-BF43-4DD7B1AA3FD9}" srcOrd="2" destOrd="0" presId="urn:microsoft.com/office/officeart/2005/8/layout/StepDownProcess"/>
    <dgm:cxn modelId="{1CEB0C46-B701-4865-8AAE-D244D8EB4489}" type="presParOf" srcId="{B9319C9B-C9A8-4BF2-AB80-ECA13762D5B3}" destId="{C1918091-35A5-40AF-8280-F12AA5455E4D}" srcOrd="1" destOrd="0" presId="urn:microsoft.com/office/officeart/2005/8/layout/StepDownProcess"/>
    <dgm:cxn modelId="{047DFE35-FEAF-42E9-BA4B-DD28601245A4}" type="presParOf" srcId="{B9319C9B-C9A8-4BF2-AB80-ECA13762D5B3}" destId="{2A6A2D19-D819-4E81-BD03-479DF5BD7AFD}" srcOrd="2" destOrd="0" presId="urn:microsoft.com/office/officeart/2005/8/layout/StepDownProcess"/>
    <dgm:cxn modelId="{9CEC8604-438D-481E-B888-664AAF88C065}" type="presParOf" srcId="{2A6A2D19-D819-4E81-BD03-479DF5BD7AFD}" destId="{CA9902E8-718E-42D7-96E2-AB29973D337D}" srcOrd="0" destOrd="0" presId="urn:microsoft.com/office/officeart/2005/8/layout/StepDownProcess"/>
    <dgm:cxn modelId="{79AF4F72-7E2C-44E6-8B63-D601E768E00A}" type="presParOf" srcId="{2A6A2D19-D819-4E81-BD03-479DF5BD7AFD}" destId="{474B8F22-1695-4680-8A8B-AD34A352AED3}" srcOrd="1" destOrd="0" presId="urn:microsoft.com/office/officeart/2005/8/layout/StepDownProcess"/>
    <dgm:cxn modelId="{7971F2F6-D83B-4F18-A3AC-1355EF86D2D5}" type="presParOf" srcId="{2A6A2D19-D819-4E81-BD03-479DF5BD7AFD}" destId="{771A279B-C6F4-4ADE-A7C6-444A9B484577}" srcOrd="2" destOrd="0" presId="urn:microsoft.com/office/officeart/2005/8/layout/StepDownProcess"/>
    <dgm:cxn modelId="{88A70C63-D6F1-40E5-BDC1-D8DB832B7481}" type="presParOf" srcId="{B9319C9B-C9A8-4BF2-AB80-ECA13762D5B3}" destId="{7AFE5805-149F-4CD8-9538-C6D6D400BE51}" srcOrd="3" destOrd="0" presId="urn:microsoft.com/office/officeart/2005/8/layout/StepDownProcess"/>
    <dgm:cxn modelId="{A31DC72F-9FD7-49C4-A294-4AEE6BBAECF0}" type="presParOf" srcId="{B9319C9B-C9A8-4BF2-AB80-ECA13762D5B3}" destId="{EA96D58F-D6C6-4DC8-BF75-713F44774A45}" srcOrd="4" destOrd="0" presId="urn:microsoft.com/office/officeart/2005/8/layout/StepDownProcess"/>
    <dgm:cxn modelId="{BE4258AF-7D8A-411D-AD4B-212653917DF9}" type="presParOf" srcId="{EA96D58F-D6C6-4DC8-BF75-713F44774A45}" destId="{DD03CFB8-B0B0-4722-B93F-960620544A65}"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5EA3EC-85BE-4C5D-BFDE-07CD2DDE16C6}" type="doc">
      <dgm:prSet loTypeId="urn:microsoft.com/office/officeart/2005/8/layout/vList6" loCatId="process" qsTypeId="urn:microsoft.com/office/officeart/2005/8/quickstyle/simple3" qsCatId="simple" csTypeId="urn:microsoft.com/office/officeart/2005/8/colors/colorful1" csCatId="colorful" phldr="1"/>
      <dgm:spPr/>
      <dgm:t>
        <a:bodyPr/>
        <a:lstStyle/>
        <a:p>
          <a:endParaRPr lang="en-US"/>
        </a:p>
      </dgm:t>
    </dgm:pt>
    <dgm:pt modelId="{2438120B-E0A8-4147-B1C5-699B41501FD4}">
      <dgm:prSet phldrT="[Text]" custT="1"/>
      <dgm:spPr/>
      <dgm:t>
        <a:bodyPr/>
        <a:lstStyle/>
        <a:p>
          <a:pPr>
            <a:buNone/>
          </a:pPr>
          <a:r>
            <a:rPr lang="en-US" sz="2000" dirty="0"/>
            <a:t>Reference parts</a:t>
          </a:r>
        </a:p>
      </dgm:t>
    </dgm:pt>
    <dgm:pt modelId="{82E99A8E-097E-44F3-AE81-57CD55266034}" type="parTrans" cxnId="{09B4F3D7-CEBA-4A92-BE25-E9201737E860}">
      <dgm:prSet/>
      <dgm:spPr/>
      <dgm:t>
        <a:bodyPr/>
        <a:lstStyle/>
        <a:p>
          <a:endParaRPr lang="en-US"/>
        </a:p>
      </dgm:t>
    </dgm:pt>
    <dgm:pt modelId="{9D5B36D5-1758-4948-80B2-1F8335E3A0F2}" type="sibTrans" cxnId="{09B4F3D7-CEBA-4A92-BE25-E9201737E860}">
      <dgm:prSet/>
      <dgm:spPr/>
      <dgm:t>
        <a:bodyPr/>
        <a:lstStyle/>
        <a:p>
          <a:endParaRPr lang="en-US"/>
        </a:p>
      </dgm:t>
    </dgm:pt>
    <dgm:pt modelId="{6D70F9BD-35EC-429D-A887-9441144EC848}">
      <dgm:prSet phldrT="[Text]" custT="1"/>
      <dgm:spPr/>
      <dgm:t>
        <a:bodyPr/>
        <a:lstStyle/>
        <a:p>
          <a:pPr marL="360000">
            <a:lnSpc>
              <a:spcPct val="100000"/>
            </a:lnSpc>
            <a:spcBef>
              <a:spcPts val="600"/>
            </a:spcBef>
            <a:spcAft>
              <a:spcPts val="600"/>
            </a:spcAft>
            <a:buNone/>
          </a:pPr>
          <a:r>
            <a:rPr lang="sv-SE" sz="2000" dirty="0"/>
            <a:t>Nominal, Min/Max-In, Min/Max-Out</a:t>
          </a:r>
          <a:endParaRPr lang="en-US" sz="2000" dirty="0"/>
        </a:p>
      </dgm:t>
    </dgm:pt>
    <dgm:pt modelId="{339A8877-A14B-462B-B64D-7CE33B4025F5}" type="parTrans" cxnId="{E8797C5A-F216-44F2-A988-4EDFD5CCD8C0}">
      <dgm:prSet/>
      <dgm:spPr/>
      <dgm:t>
        <a:bodyPr/>
        <a:lstStyle/>
        <a:p>
          <a:endParaRPr lang="en-US"/>
        </a:p>
      </dgm:t>
    </dgm:pt>
    <dgm:pt modelId="{0353CADF-5DCD-43CB-977F-2B6A8AA0AB43}" type="sibTrans" cxnId="{E8797C5A-F216-44F2-A988-4EDFD5CCD8C0}">
      <dgm:prSet/>
      <dgm:spPr/>
      <dgm:t>
        <a:bodyPr/>
        <a:lstStyle/>
        <a:p>
          <a:endParaRPr lang="en-US"/>
        </a:p>
      </dgm:t>
    </dgm:pt>
    <dgm:pt modelId="{586644E9-4963-4EFB-810B-0EAD5C9EB348}">
      <dgm:prSet phldrT="[Text]" custT="1"/>
      <dgm:spPr/>
      <dgm:t>
        <a:bodyPr/>
        <a:lstStyle/>
        <a:p>
          <a:pPr>
            <a:buNone/>
          </a:pPr>
          <a:r>
            <a:rPr lang="en-US" sz="2000" dirty="0"/>
            <a:t>Destructive anchor</a:t>
          </a:r>
        </a:p>
      </dgm:t>
    </dgm:pt>
    <dgm:pt modelId="{396D4B0C-3331-4DFA-BD02-D3AA2AF70DD0}" type="parTrans" cxnId="{31674E73-FA85-43DA-9984-9544A62C7655}">
      <dgm:prSet/>
      <dgm:spPr/>
      <dgm:t>
        <a:bodyPr/>
        <a:lstStyle/>
        <a:p>
          <a:endParaRPr lang="en-US"/>
        </a:p>
      </dgm:t>
    </dgm:pt>
    <dgm:pt modelId="{0A20861B-582B-46C2-BDC9-F585648DEB78}" type="sibTrans" cxnId="{31674E73-FA85-43DA-9984-9544A62C7655}">
      <dgm:prSet/>
      <dgm:spPr/>
      <dgm:t>
        <a:bodyPr/>
        <a:lstStyle/>
        <a:p>
          <a:endParaRPr lang="en-US"/>
        </a:p>
      </dgm:t>
    </dgm:pt>
    <dgm:pt modelId="{C9F725E1-6041-4BE4-80FE-14B979F647D5}">
      <dgm:prSet phldrT="[Text]" custT="1"/>
      <dgm:spPr/>
      <dgm:t>
        <a:bodyPr/>
        <a:lstStyle/>
        <a:p>
          <a:pPr marL="360000">
            <a:lnSpc>
              <a:spcPct val="100000"/>
            </a:lnSpc>
            <a:spcBef>
              <a:spcPts val="600"/>
            </a:spcBef>
            <a:spcAft>
              <a:spcPts val="600"/>
            </a:spcAft>
            <a:buNone/>
          </a:pPr>
          <a:r>
            <a:rPr lang="en-US" sz="2000" dirty="0"/>
            <a:t>Microhardness ECD at OEM-defined locations</a:t>
          </a:r>
        </a:p>
      </dgm:t>
    </dgm:pt>
    <dgm:pt modelId="{0F23181E-44C2-45B7-9D83-B767177759EB}" type="parTrans" cxnId="{B505E6D4-EAF2-474D-B4EA-829A7264EF41}">
      <dgm:prSet/>
      <dgm:spPr/>
      <dgm:t>
        <a:bodyPr/>
        <a:lstStyle/>
        <a:p>
          <a:endParaRPr lang="en-US"/>
        </a:p>
      </dgm:t>
    </dgm:pt>
    <dgm:pt modelId="{9BC1EFBB-CAB7-4F2D-96A1-E20950648108}" type="sibTrans" cxnId="{B505E6D4-EAF2-474D-B4EA-829A7264EF41}">
      <dgm:prSet/>
      <dgm:spPr/>
      <dgm:t>
        <a:bodyPr/>
        <a:lstStyle/>
        <a:p>
          <a:endParaRPr lang="en-US"/>
        </a:p>
      </dgm:t>
    </dgm:pt>
    <dgm:pt modelId="{F5771339-D071-4082-875B-09CB46E2E095}">
      <dgm:prSet phldrT="[Text]" custT="1"/>
      <dgm:spPr/>
      <dgm:t>
        <a:bodyPr/>
        <a:lstStyle/>
        <a:p>
          <a:pPr>
            <a:buNone/>
          </a:pPr>
          <a:r>
            <a:rPr lang="en-US" sz="2000" dirty="0"/>
            <a:t>ECS training</a:t>
          </a:r>
        </a:p>
      </dgm:t>
    </dgm:pt>
    <dgm:pt modelId="{A7BB53C4-81E9-4FEA-AF77-860BF7D28F8B}" type="parTrans" cxnId="{CDBE328B-B5F7-4321-858C-7E8EAA3594F2}">
      <dgm:prSet/>
      <dgm:spPr/>
      <dgm:t>
        <a:bodyPr/>
        <a:lstStyle/>
        <a:p>
          <a:endParaRPr lang="en-US"/>
        </a:p>
      </dgm:t>
    </dgm:pt>
    <dgm:pt modelId="{88142879-B55F-405D-B053-9E52BB4170BA}" type="sibTrans" cxnId="{CDBE328B-B5F7-4321-858C-7E8EAA3594F2}">
      <dgm:prSet/>
      <dgm:spPr/>
      <dgm:t>
        <a:bodyPr/>
        <a:lstStyle/>
        <a:p>
          <a:endParaRPr lang="en-US"/>
        </a:p>
      </dgm:t>
    </dgm:pt>
    <dgm:pt modelId="{D121C7F9-E5AE-4020-8D56-B434A60352BE}">
      <dgm:prSet phldrT="[Text]" custT="1"/>
      <dgm:spPr/>
      <dgm:t>
        <a:bodyPr/>
        <a:lstStyle/>
        <a:p>
          <a:pPr marL="360000">
            <a:lnSpc>
              <a:spcPct val="100000"/>
            </a:lnSpc>
            <a:spcBef>
              <a:spcPts val="600"/>
            </a:spcBef>
            <a:spcAft>
              <a:spcPts val="600"/>
            </a:spcAft>
            <a:buNone/>
          </a:pPr>
          <a:r>
            <a:rPr lang="en-US" sz="2000" dirty="0"/>
            <a:t>Multi-frequency envelopes linked to ECD</a:t>
          </a:r>
        </a:p>
      </dgm:t>
    </dgm:pt>
    <dgm:pt modelId="{6BE2F78E-A3AD-4DDA-BF14-39C40D2E18CB}" type="parTrans" cxnId="{E6E80E7E-F58A-40C4-AABB-8D776840FF01}">
      <dgm:prSet/>
      <dgm:spPr/>
      <dgm:t>
        <a:bodyPr/>
        <a:lstStyle/>
        <a:p>
          <a:endParaRPr lang="en-US"/>
        </a:p>
      </dgm:t>
    </dgm:pt>
    <dgm:pt modelId="{CE612933-094C-45DB-AF97-F7CF60AEB366}" type="sibTrans" cxnId="{E6E80E7E-F58A-40C4-AABB-8D776840FF01}">
      <dgm:prSet/>
      <dgm:spPr/>
      <dgm:t>
        <a:bodyPr/>
        <a:lstStyle/>
        <a:p>
          <a:endParaRPr lang="en-US"/>
        </a:p>
      </dgm:t>
    </dgm:pt>
    <dgm:pt modelId="{88B183B4-B05C-4A0C-82EB-277574E8A621}">
      <dgm:prSet phldrT="[Text]" custT="1"/>
      <dgm:spPr/>
      <dgm:t>
        <a:bodyPr/>
        <a:lstStyle/>
        <a:p>
          <a:pPr>
            <a:buNone/>
          </a:pPr>
          <a:r>
            <a:rPr lang="en-US" sz="2000" dirty="0"/>
            <a:t>Locked ECD model</a:t>
          </a:r>
        </a:p>
      </dgm:t>
    </dgm:pt>
    <dgm:pt modelId="{1EB72B4A-1B91-4448-9A29-57AC4F012504}" type="parTrans" cxnId="{F508815A-AA9B-4FB7-BA74-723EB655B3FD}">
      <dgm:prSet/>
      <dgm:spPr/>
      <dgm:t>
        <a:bodyPr/>
        <a:lstStyle/>
        <a:p>
          <a:endParaRPr lang="en-US"/>
        </a:p>
      </dgm:t>
    </dgm:pt>
    <dgm:pt modelId="{4AAA2D48-62EF-4B6D-8100-38736B9BFA7A}" type="sibTrans" cxnId="{F508815A-AA9B-4FB7-BA74-723EB655B3FD}">
      <dgm:prSet/>
      <dgm:spPr/>
      <dgm:t>
        <a:bodyPr/>
        <a:lstStyle/>
        <a:p>
          <a:endParaRPr lang="en-US"/>
        </a:p>
      </dgm:t>
    </dgm:pt>
    <dgm:pt modelId="{DB6FB8C7-C440-4E59-947D-4333983A3BE5}">
      <dgm:prSet phldrT="[Text]" custT="1"/>
      <dgm:spPr/>
      <dgm:t>
        <a:bodyPr/>
        <a:lstStyle/>
        <a:p>
          <a:pPr marL="360000">
            <a:lnSpc>
              <a:spcPct val="100000"/>
            </a:lnSpc>
            <a:spcBef>
              <a:spcPts val="600"/>
            </a:spcBef>
            <a:spcAft>
              <a:spcPts val="600"/>
            </a:spcAft>
            <a:buNone/>
          </a:pPr>
          <a:r>
            <a:rPr lang="en-US" sz="2000" dirty="0"/>
            <a:t>No periodic recalibration after validation</a:t>
          </a:r>
        </a:p>
      </dgm:t>
    </dgm:pt>
    <dgm:pt modelId="{E51F6878-BB38-45A9-9E63-175DE48FA11B}" type="parTrans" cxnId="{83106D7D-5BE1-437F-80A2-DAE38698096A}">
      <dgm:prSet/>
      <dgm:spPr/>
      <dgm:t>
        <a:bodyPr/>
        <a:lstStyle/>
        <a:p>
          <a:endParaRPr lang="en-US"/>
        </a:p>
      </dgm:t>
    </dgm:pt>
    <dgm:pt modelId="{F897DF5F-60EE-497D-8B6B-F6F331AC62FC}" type="sibTrans" cxnId="{83106D7D-5BE1-437F-80A2-DAE38698096A}">
      <dgm:prSet/>
      <dgm:spPr/>
      <dgm:t>
        <a:bodyPr/>
        <a:lstStyle/>
        <a:p>
          <a:endParaRPr lang="en-US"/>
        </a:p>
      </dgm:t>
    </dgm:pt>
    <dgm:pt modelId="{A3693EEF-5E9D-49A6-A654-AB976DE16BAE}" type="pres">
      <dgm:prSet presAssocID="{175EA3EC-85BE-4C5D-BFDE-07CD2DDE16C6}" presName="Name0" presStyleCnt="0">
        <dgm:presLayoutVars>
          <dgm:dir/>
          <dgm:animLvl val="lvl"/>
          <dgm:resizeHandles/>
        </dgm:presLayoutVars>
      </dgm:prSet>
      <dgm:spPr/>
    </dgm:pt>
    <dgm:pt modelId="{8B549455-0973-4A0A-AB3F-6C015DEF5AC6}" type="pres">
      <dgm:prSet presAssocID="{2438120B-E0A8-4147-B1C5-699B41501FD4}" presName="linNode" presStyleCnt="0"/>
      <dgm:spPr/>
    </dgm:pt>
    <dgm:pt modelId="{E5176062-5DE0-493B-A6AF-02825E1A254A}" type="pres">
      <dgm:prSet presAssocID="{2438120B-E0A8-4147-B1C5-699B41501FD4}" presName="parentShp" presStyleLbl="node1" presStyleIdx="0" presStyleCnt="4">
        <dgm:presLayoutVars>
          <dgm:bulletEnabled val="1"/>
        </dgm:presLayoutVars>
      </dgm:prSet>
      <dgm:spPr/>
    </dgm:pt>
    <dgm:pt modelId="{E25E6B68-21B3-40D4-B4E4-FBF401CDC429}" type="pres">
      <dgm:prSet presAssocID="{2438120B-E0A8-4147-B1C5-699B41501FD4}" presName="childShp" presStyleLbl="bgAccFollowNode1" presStyleIdx="0" presStyleCnt="4">
        <dgm:presLayoutVars>
          <dgm:bulletEnabled val="1"/>
        </dgm:presLayoutVars>
      </dgm:prSet>
      <dgm:spPr/>
    </dgm:pt>
    <dgm:pt modelId="{D78E9240-6C8B-44E0-BA16-E56DE91360F8}" type="pres">
      <dgm:prSet presAssocID="{9D5B36D5-1758-4948-80B2-1F8335E3A0F2}" presName="spacing" presStyleCnt="0"/>
      <dgm:spPr/>
    </dgm:pt>
    <dgm:pt modelId="{9BC59C42-0138-4735-AD48-17A86D5EF538}" type="pres">
      <dgm:prSet presAssocID="{586644E9-4963-4EFB-810B-0EAD5C9EB348}" presName="linNode" presStyleCnt="0"/>
      <dgm:spPr/>
    </dgm:pt>
    <dgm:pt modelId="{EF62F568-83C8-41A0-BE2F-B4F1B909755D}" type="pres">
      <dgm:prSet presAssocID="{586644E9-4963-4EFB-810B-0EAD5C9EB348}" presName="parentShp" presStyleLbl="node1" presStyleIdx="1" presStyleCnt="4">
        <dgm:presLayoutVars>
          <dgm:bulletEnabled val="1"/>
        </dgm:presLayoutVars>
      </dgm:prSet>
      <dgm:spPr/>
    </dgm:pt>
    <dgm:pt modelId="{C7B993A8-82E0-4A56-B5BF-0424B2C855C6}" type="pres">
      <dgm:prSet presAssocID="{586644E9-4963-4EFB-810B-0EAD5C9EB348}" presName="childShp" presStyleLbl="bgAccFollowNode1" presStyleIdx="1" presStyleCnt="4">
        <dgm:presLayoutVars>
          <dgm:bulletEnabled val="1"/>
        </dgm:presLayoutVars>
      </dgm:prSet>
      <dgm:spPr/>
    </dgm:pt>
    <dgm:pt modelId="{7C0CB013-3675-4ACF-AA9C-3D7AC858CA1E}" type="pres">
      <dgm:prSet presAssocID="{0A20861B-582B-46C2-BDC9-F585648DEB78}" presName="spacing" presStyleCnt="0"/>
      <dgm:spPr/>
    </dgm:pt>
    <dgm:pt modelId="{9D81409B-4733-4F05-991E-D45569E7D797}" type="pres">
      <dgm:prSet presAssocID="{F5771339-D071-4082-875B-09CB46E2E095}" presName="linNode" presStyleCnt="0"/>
      <dgm:spPr/>
    </dgm:pt>
    <dgm:pt modelId="{4D402D7B-CAAF-4AC2-928A-89628C7F5697}" type="pres">
      <dgm:prSet presAssocID="{F5771339-D071-4082-875B-09CB46E2E095}" presName="parentShp" presStyleLbl="node1" presStyleIdx="2" presStyleCnt="4">
        <dgm:presLayoutVars>
          <dgm:bulletEnabled val="1"/>
        </dgm:presLayoutVars>
      </dgm:prSet>
      <dgm:spPr/>
    </dgm:pt>
    <dgm:pt modelId="{54F10026-6F59-4180-B0FE-06E522B52211}" type="pres">
      <dgm:prSet presAssocID="{F5771339-D071-4082-875B-09CB46E2E095}" presName="childShp" presStyleLbl="bgAccFollowNode1" presStyleIdx="2" presStyleCnt="4">
        <dgm:presLayoutVars>
          <dgm:bulletEnabled val="1"/>
        </dgm:presLayoutVars>
      </dgm:prSet>
      <dgm:spPr/>
    </dgm:pt>
    <dgm:pt modelId="{D061037A-7612-4B8D-A5E6-27C0541F23B1}" type="pres">
      <dgm:prSet presAssocID="{88142879-B55F-405D-B053-9E52BB4170BA}" presName="spacing" presStyleCnt="0"/>
      <dgm:spPr/>
    </dgm:pt>
    <dgm:pt modelId="{070DC40D-5FAA-4E9C-8B09-18D6D20FF48B}" type="pres">
      <dgm:prSet presAssocID="{88B183B4-B05C-4A0C-82EB-277574E8A621}" presName="linNode" presStyleCnt="0"/>
      <dgm:spPr/>
    </dgm:pt>
    <dgm:pt modelId="{32CDCBEC-7307-4432-9D22-9AC71A235988}" type="pres">
      <dgm:prSet presAssocID="{88B183B4-B05C-4A0C-82EB-277574E8A621}" presName="parentShp" presStyleLbl="node1" presStyleIdx="3" presStyleCnt="4">
        <dgm:presLayoutVars>
          <dgm:bulletEnabled val="1"/>
        </dgm:presLayoutVars>
      </dgm:prSet>
      <dgm:spPr/>
    </dgm:pt>
    <dgm:pt modelId="{207010C5-D448-495F-B396-F73BCBD61AD7}" type="pres">
      <dgm:prSet presAssocID="{88B183B4-B05C-4A0C-82EB-277574E8A621}" presName="childShp" presStyleLbl="bgAccFollowNode1" presStyleIdx="3" presStyleCnt="4">
        <dgm:presLayoutVars>
          <dgm:bulletEnabled val="1"/>
        </dgm:presLayoutVars>
      </dgm:prSet>
      <dgm:spPr/>
    </dgm:pt>
  </dgm:ptLst>
  <dgm:cxnLst>
    <dgm:cxn modelId="{F6D25D00-7B89-4919-A9F9-4CC8DB435BC3}" type="presOf" srcId="{175EA3EC-85BE-4C5D-BFDE-07CD2DDE16C6}" destId="{A3693EEF-5E9D-49A6-A654-AB976DE16BAE}" srcOrd="0" destOrd="0" presId="urn:microsoft.com/office/officeart/2005/8/layout/vList6"/>
    <dgm:cxn modelId="{84DF3A08-A432-49DF-AF77-5AD746A3589C}" type="presOf" srcId="{F5771339-D071-4082-875B-09CB46E2E095}" destId="{4D402D7B-CAAF-4AC2-928A-89628C7F5697}" srcOrd="0" destOrd="0" presId="urn:microsoft.com/office/officeart/2005/8/layout/vList6"/>
    <dgm:cxn modelId="{1E09A065-F732-4031-89F8-432641533522}" type="presOf" srcId="{6D70F9BD-35EC-429D-A887-9441144EC848}" destId="{E25E6B68-21B3-40D4-B4E4-FBF401CDC429}" srcOrd="0" destOrd="0" presId="urn:microsoft.com/office/officeart/2005/8/layout/vList6"/>
    <dgm:cxn modelId="{FF4E516E-3A57-47FF-AB61-820C0CA0DB19}" type="presOf" srcId="{DB6FB8C7-C440-4E59-947D-4333983A3BE5}" destId="{207010C5-D448-495F-B396-F73BCBD61AD7}" srcOrd="0" destOrd="0" presId="urn:microsoft.com/office/officeart/2005/8/layout/vList6"/>
    <dgm:cxn modelId="{31674E73-FA85-43DA-9984-9544A62C7655}" srcId="{175EA3EC-85BE-4C5D-BFDE-07CD2DDE16C6}" destId="{586644E9-4963-4EFB-810B-0EAD5C9EB348}" srcOrd="1" destOrd="0" parTransId="{396D4B0C-3331-4DFA-BD02-D3AA2AF70DD0}" sibTransId="{0A20861B-582B-46C2-BDC9-F585648DEB78}"/>
    <dgm:cxn modelId="{E8797C5A-F216-44F2-A988-4EDFD5CCD8C0}" srcId="{2438120B-E0A8-4147-B1C5-699B41501FD4}" destId="{6D70F9BD-35EC-429D-A887-9441144EC848}" srcOrd="0" destOrd="0" parTransId="{339A8877-A14B-462B-B64D-7CE33B4025F5}" sibTransId="{0353CADF-5DCD-43CB-977F-2B6A8AA0AB43}"/>
    <dgm:cxn modelId="{F508815A-AA9B-4FB7-BA74-723EB655B3FD}" srcId="{175EA3EC-85BE-4C5D-BFDE-07CD2DDE16C6}" destId="{88B183B4-B05C-4A0C-82EB-277574E8A621}" srcOrd="3" destOrd="0" parTransId="{1EB72B4A-1B91-4448-9A29-57AC4F012504}" sibTransId="{4AAA2D48-62EF-4B6D-8100-38736B9BFA7A}"/>
    <dgm:cxn modelId="{83106D7D-5BE1-437F-80A2-DAE38698096A}" srcId="{88B183B4-B05C-4A0C-82EB-277574E8A621}" destId="{DB6FB8C7-C440-4E59-947D-4333983A3BE5}" srcOrd="0" destOrd="0" parTransId="{E51F6878-BB38-45A9-9E63-175DE48FA11B}" sibTransId="{F897DF5F-60EE-497D-8B6B-F6F331AC62FC}"/>
    <dgm:cxn modelId="{E6E80E7E-F58A-40C4-AABB-8D776840FF01}" srcId="{F5771339-D071-4082-875B-09CB46E2E095}" destId="{D121C7F9-E5AE-4020-8D56-B434A60352BE}" srcOrd="0" destOrd="0" parTransId="{6BE2F78E-A3AD-4DDA-BF14-39C40D2E18CB}" sibTransId="{CE612933-094C-45DB-AF97-F7CF60AEB366}"/>
    <dgm:cxn modelId="{CDBE328B-B5F7-4321-858C-7E8EAA3594F2}" srcId="{175EA3EC-85BE-4C5D-BFDE-07CD2DDE16C6}" destId="{F5771339-D071-4082-875B-09CB46E2E095}" srcOrd="2" destOrd="0" parTransId="{A7BB53C4-81E9-4FEA-AF77-860BF7D28F8B}" sibTransId="{88142879-B55F-405D-B053-9E52BB4170BA}"/>
    <dgm:cxn modelId="{5E08F49C-48DB-4965-98CB-3D25742A1DB3}" type="presOf" srcId="{586644E9-4963-4EFB-810B-0EAD5C9EB348}" destId="{EF62F568-83C8-41A0-BE2F-B4F1B909755D}" srcOrd="0" destOrd="0" presId="urn:microsoft.com/office/officeart/2005/8/layout/vList6"/>
    <dgm:cxn modelId="{AFF1F6A2-64A8-408A-BC6F-FAE8C9E19EEC}" type="presOf" srcId="{C9F725E1-6041-4BE4-80FE-14B979F647D5}" destId="{C7B993A8-82E0-4A56-B5BF-0424B2C855C6}" srcOrd="0" destOrd="0" presId="urn:microsoft.com/office/officeart/2005/8/layout/vList6"/>
    <dgm:cxn modelId="{2C661BB5-B353-4C03-8E6D-257DD9A8B833}" type="presOf" srcId="{2438120B-E0A8-4147-B1C5-699B41501FD4}" destId="{E5176062-5DE0-493B-A6AF-02825E1A254A}" srcOrd="0" destOrd="0" presId="urn:microsoft.com/office/officeart/2005/8/layout/vList6"/>
    <dgm:cxn modelId="{B505E6D4-EAF2-474D-B4EA-829A7264EF41}" srcId="{586644E9-4963-4EFB-810B-0EAD5C9EB348}" destId="{C9F725E1-6041-4BE4-80FE-14B979F647D5}" srcOrd="0" destOrd="0" parTransId="{0F23181E-44C2-45B7-9D83-B767177759EB}" sibTransId="{9BC1EFBB-CAB7-4F2D-96A1-E20950648108}"/>
    <dgm:cxn modelId="{09B4F3D7-CEBA-4A92-BE25-E9201737E860}" srcId="{175EA3EC-85BE-4C5D-BFDE-07CD2DDE16C6}" destId="{2438120B-E0A8-4147-B1C5-699B41501FD4}" srcOrd="0" destOrd="0" parTransId="{82E99A8E-097E-44F3-AE81-57CD55266034}" sibTransId="{9D5B36D5-1758-4948-80B2-1F8335E3A0F2}"/>
    <dgm:cxn modelId="{A0A4C1F4-2BF9-4C09-A03B-C77123E16BAE}" type="presOf" srcId="{D121C7F9-E5AE-4020-8D56-B434A60352BE}" destId="{54F10026-6F59-4180-B0FE-06E522B52211}" srcOrd="0" destOrd="0" presId="urn:microsoft.com/office/officeart/2005/8/layout/vList6"/>
    <dgm:cxn modelId="{C99E3BFD-C8B3-454A-AC55-1F6286C516CB}" type="presOf" srcId="{88B183B4-B05C-4A0C-82EB-277574E8A621}" destId="{32CDCBEC-7307-4432-9D22-9AC71A235988}" srcOrd="0" destOrd="0" presId="urn:microsoft.com/office/officeart/2005/8/layout/vList6"/>
    <dgm:cxn modelId="{BF484C71-7B5D-405F-9C7B-DD477C567D65}" type="presParOf" srcId="{A3693EEF-5E9D-49A6-A654-AB976DE16BAE}" destId="{8B549455-0973-4A0A-AB3F-6C015DEF5AC6}" srcOrd="0" destOrd="0" presId="urn:microsoft.com/office/officeart/2005/8/layout/vList6"/>
    <dgm:cxn modelId="{9BA4E6F7-08D8-43E8-A296-48F7A8C49AB7}" type="presParOf" srcId="{8B549455-0973-4A0A-AB3F-6C015DEF5AC6}" destId="{E5176062-5DE0-493B-A6AF-02825E1A254A}" srcOrd="0" destOrd="0" presId="urn:microsoft.com/office/officeart/2005/8/layout/vList6"/>
    <dgm:cxn modelId="{4DEBB0B3-BC13-4E43-ADE8-86CE729B57F4}" type="presParOf" srcId="{8B549455-0973-4A0A-AB3F-6C015DEF5AC6}" destId="{E25E6B68-21B3-40D4-B4E4-FBF401CDC429}" srcOrd="1" destOrd="0" presId="urn:microsoft.com/office/officeart/2005/8/layout/vList6"/>
    <dgm:cxn modelId="{33FDE81E-0F2D-41B5-9D46-2EA81FE1D157}" type="presParOf" srcId="{A3693EEF-5E9D-49A6-A654-AB976DE16BAE}" destId="{D78E9240-6C8B-44E0-BA16-E56DE91360F8}" srcOrd="1" destOrd="0" presId="urn:microsoft.com/office/officeart/2005/8/layout/vList6"/>
    <dgm:cxn modelId="{6B866D71-3E48-403A-B6AD-E617B4823D11}" type="presParOf" srcId="{A3693EEF-5E9D-49A6-A654-AB976DE16BAE}" destId="{9BC59C42-0138-4735-AD48-17A86D5EF538}" srcOrd="2" destOrd="0" presId="urn:microsoft.com/office/officeart/2005/8/layout/vList6"/>
    <dgm:cxn modelId="{667ACF94-A0E6-4201-9057-0E54535FA7F8}" type="presParOf" srcId="{9BC59C42-0138-4735-AD48-17A86D5EF538}" destId="{EF62F568-83C8-41A0-BE2F-B4F1B909755D}" srcOrd="0" destOrd="0" presId="urn:microsoft.com/office/officeart/2005/8/layout/vList6"/>
    <dgm:cxn modelId="{C3A8C987-ED59-4C1B-BA1E-025D00A70C70}" type="presParOf" srcId="{9BC59C42-0138-4735-AD48-17A86D5EF538}" destId="{C7B993A8-82E0-4A56-B5BF-0424B2C855C6}" srcOrd="1" destOrd="0" presId="urn:microsoft.com/office/officeart/2005/8/layout/vList6"/>
    <dgm:cxn modelId="{122E972F-1967-4CB7-89C0-791B10EF007D}" type="presParOf" srcId="{A3693EEF-5E9D-49A6-A654-AB976DE16BAE}" destId="{7C0CB013-3675-4ACF-AA9C-3D7AC858CA1E}" srcOrd="3" destOrd="0" presId="urn:microsoft.com/office/officeart/2005/8/layout/vList6"/>
    <dgm:cxn modelId="{CB86E5E2-64C7-4E5D-B801-941EA53EE1D2}" type="presParOf" srcId="{A3693EEF-5E9D-49A6-A654-AB976DE16BAE}" destId="{9D81409B-4733-4F05-991E-D45569E7D797}" srcOrd="4" destOrd="0" presId="urn:microsoft.com/office/officeart/2005/8/layout/vList6"/>
    <dgm:cxn modelId="{5958BEE4-3DEA-48DE-8A51-DB5978513530}" type="presParOf" srcId="{9D81409B-4733-4F05-991E-D45569E7D797}" destId="{4D402D7B-CAAF-4AC2-928A-89628C7F5697}" srcOrd="0" destOrd="0" presId="urn:microsoft.com/office/officeart/2005/8/layout/vList6"/>
    <dgm:cxn modelId="{272E0596-C911-41E6-A135-1EB605FDD5E3}" type="presParOf" srcId="{9D81409B-4733-4F05-991E-D45569E7D797}" destId="{54F10026-6F59-4180-B0FE-06E522B52211}" srcOrd="1" destOrd="0" presId="urn:microsoft.com/office/officeart/2005/8/layout/vList6"/>
    <dgm:cxn modelId="{038AB44F-3E85-4803-B62E-B385278D91C6}" type="presParOf" srcId="{A3693EEF-5E9D-49A6-A654-AB976DE16BAE}" destId="{D061037A-7612-4B8D-A5E6-27C0541F23B1}" srcOrd="5" destOrd="0" presId="urn:microsoft.com/office/officeart/2005/8/layout/vList6"/>
    <dgm:cxn modelId="{7F89EB17-972A-414F-9721-381963264ADB}" type="presParOf" srcId="{A3693EEF-5E9D-49A6-A654-AB976DE16BAE}" destId="{070DC40D-5FAA-4E9C-8B09-18D6D20FF48B}" srcOrd="6" destOrd="0" presId="urn:microsoft.com/office/officeart/2005/8/layout/vList6"/>
    <dgm:cxn modelId="{EF1829A6-A13C-445C-9589-307848386A4A}" type="presParOf" srcId="{070DC40D-5FAA-4E9C-8B09-18D6D20FF48B}" destId="{32CDCBEC-7307-4432-9D22-9AC71A235988}" srcOrd="0" destOrd="0" presId="urn:microsoft.com/office/officeart/2005/8/layout/vList6"/>
    <dgm:cxn modelId="{3E80125D-ADE6-4E2E-9058-18B215D4EC82}" type="presParOf" srcId="{070DC40D-5FAA-4E9C-8B09-18D6D20FF48B}" destId="{207010C5-D448-495F-B396-F73BCBD61AD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E0DB06-D43C-488F-9690-22D31A10AC90}" type="doc">
      <dgm:prSet loTypeId="urn:microsoft.com/office/officeart/2005/8/layout/bProcess3" loCatId="process" qsTypeId="urn:microsoft.com/office/officeart/2005/8/quickstyle/simple3" qsCatId="simple" csTypeId="urn:microsoft.com/office/officeart/2005/8/colors/colorful1" csCatId="colorful" phldr="1"/>
      <dgm:spPr/>
      <dgm:t>
        <a:bodyPr/>
        <a:lstStyle/>
        <a:p>
          <a:endParaRPr lang="LID4096"/>
        </a:p>
      </dgm:t>
    </dgm:pt>
    <dgm:pt modelId="{21245A41-A5A3-4AB9-BAD6-064DD1999511}">
      <dgm:prSet phldrT="[Text]" phldr="0"/>
      <dgm:spPr/>
      <dgm:t>
        <a:bodyPr/>
        <a:lstStyle/>
        <a:p>
          <a:r>
            <a:rPr lang="en-US" dirty="0"/>
            <a:t>DB setup</a:t>
          </a:r>
          <a:endParaRPr lang="LID4096" dirty="0"/>
        </a:p>
      </dgm:t>
    </dgm:pt>
    <dgm:pt modelId="{E9C1FBFD-7BDC-4222-90AF-597D29321788}" type="parTrans" cxnId="{5F757C8B-3C14-40EF-A599-D3B0984582C7}">
      <dgm:prSet/>
      <dgm:spPr/>
      <dgm:t>
        <a:bodyPr/>
        <a:lstStyle/>
        <a:p>
          <a:endParaRPr lang="LID4096"/>
        </a:p>
      </dgm:t>
    </dgm:pt>
    <dgm:pt modelId="{CF153C50-AF9C-4D00-AE03-45A76FC976ED}" type="sibTrans" cxnId="{5F757C8B-3C14-40EF-A599-D3B0984582C7}">
      <dgm:prSet/>
      <dgm:spPr/>
      <dgm:t>
        <a:bodyPr/>
        <a:lstStyle/>
        <a:p>
          <a:endParaRPr lang="LID4096"/>
        </a:p>
      </dgm:t>
    </dgm:pt>
    <dgm:pt modelId="{4A054C5F-2534-4A0A-A8BD-0D8EC8D8CBCF}">
      <dgm:prSet phldrT="[Text]" phldr="0"/>
      <dgm:spPr/>
      <dgm:t>
        <a:bodyPr/>
        <a:lstStyle/>
        <a:p>
          <a:r>
            <a:rPr lang="en-US" dirty="0"/>
            <a:t>Parallel ECS + Cut</a:t>
          </a:r>
          <a:endParaRPr lang="LID4096" dirty="0"/>
        </a:p>
      </dgm:t>
    </dgm:pt>
    <dgm:pt modelId="{B1CEC0EF-6F66-4D81-99E5-570934BB9405}" type="parTrans" cxnId="{A1029111-9116-4576-861A-38B49D364405}">
      <dgm:prSet/>
      <dgm:spPr/>
      <dgm:t>
        <a:bodyPr/>
        <a:lstStyle/>
        <a:p>
          <a:endParaRPr lang="LID4096"/>
        </a:p>
      </dgm:t>
    </dgm:pt>
    <dgm:pt modelId="{09AB6F83-D277-4BAE-8CED-858B98DA8679}" type="sibTrans" cxnId="{A1029111-9116-4576-861A-38B49D364405}">
      <dgm:prSet/>
      <dgm:spPr/>
      <dgm:t>
        <a:bodyPr/>
        <a:lstStyle/>
        <a:p>
          <a:endParaRPr lang="LID4096"/>
        </a:p>
      </dgm:t>
    </dgm:pt>
    <dgm:pt modelId="{CE2A0C47-47F7-4413-BDC7-3087D252F085}">
      <dgm:prSet phldrT="[Text]" phldr="0"/>
      <dgm:spPr/>
      <dgm:t>
        <a:bodyPr/>
        <a:lstStyle/>
        <a:p>
          <a:r>
            <a:rPr lang="en-US" dirty="0"/>
            <a:t>30-50 parts</a:t>
          </a:r>
          <a:endParaRPr lang="LID4096" dirty="0"/>
        </a:p>
      </dgm:t>
    </dgm:pt>
    <dgm:pt modelId="{F46816F4-1C13-42AA-BFC4-FAFDEF8C265E}" type="parTrans" cxnId="{7E0C0D2A-7BD7-49B3-ADD1-78827B3E3085}">
      <dgm:prSet/>
      <dgm:spPr/>
      <dgm:t>
        <a:bodyPr/>
        <a:lstStyle/>
        <a:p>
          <a:endParaRPr lang="LID4096"/>
        </a:p>
      </dgm:t>
    </dgm:pt>
    <dgm:pt modelId="{06452169-A661-4311-B6A3-A1B5CAB889BE}" type="sibTrans" cxnId="{7E0C0D2A-7BD7-49B3-ADD1-78827B3E3085}">
      <dgm:prSet/>
      <dgm:spPr/>
      <dgm:t>
        <a:bodyPr/>
        <a:lstStyle/>
        <a:p>
          <a:endParaRPr lang="LID4096"/>
        </a:p>
      </dgm:t>
    </dgm:pt>
    <dgm:pt modelId="{3F6CA2CF-5C47-42F1-9401-25F6176164FC}">
      <dgm:prSet phldrT="[Text]" phldr="0"/>
      <dgm:spPr/>
      <dgm:t>
        <a:bodyPr/>
        <a:lstStyle/>
        <a:p>
          <a:r>
            <a:rPr lang="en-US" dirty="0"/>
            <a:t>Statistical proof</a:t>
          </a:r>
          <a:endParaRPr lang="LID4096" dirty="0"/>
        </a:p>
      </dgm:t>
    </dgm:pt>
    <dgm:pt modelId="{41C51038-0ADF-4945-83BF-FA51D85AD138}" type="parTrans" cxnId="{CD585810-49F0-4ED7-A18A-81994B3FA93B}">
      <dgm:prSet/>
      <dgm:spPr/>
      <dgm:t>
        <a:bodyPr/>
        <a:lstStyle/>
        <a:p>
          <a:endParaRPr lang="LID4096"/>
        </a:p>
      </dgm:t>
    </dgm:pt>
    <dgm:pt modelId="{C03EA7D4-90F9-401F-BEDF-27B5E5EEFD72}" type="sibTrans" cxnId="{CD585810-49F0-4ED7-A18A-81994B3FA93B}">
      <dgm:prSet/>
      <dgm:spPr/>
      <dgm:t>
        <a:bodyPr/>
        <a:lstStyle/>
        <a:p>
          <a:endParaRPr lang="LID4096"/>
        </a:p>
      </dgm:t>
    </dgm:pt>
    <dgm:pt modelId="{0A8B6F37-18AD-4D87-8C2F-F7EF9BB6D319}">
      <dgm:prSet phldrT="[Text]" phldr="0"/>
      <dgm:spPr/>
      <dgm:t>
        <a:bodyPr/>
        <a:lstStyle/>
        <a:p>
          <a:r>
            <a:rPr lang="en-US" dirty="0"/>
            <a:t>Cut-check reduction</a:t>
          </a:r>
          <a:endParaRPr lang="LID4096" dirty="0"/>
        </a:p>
      </dgm:t>
    </dgm:pt>
    <dgm:pt modelId="{8DED9754-B4C8-4662-85E6-FACD46990469}" type="parTrans" cxnId="{2DE62259-531E-4172-AC46-5903392EB6A9}">
      <dgm:prSet/>
      <dgm:spPr/>
      <dgm:t>
        <a:bodyPr/>
        <a:lstStyle/>
        <a:p>
          <a:endParaRPr lang="LID4096"/>
        </a:p>
      </dgm:t>
    </dgm:pt>
    <dgm:pt modelId="{0189CFE2-6C17-4C83-9FFA-EF8B465D5A47}" type="sibTrans" cxnId="{2DE62259-531E-4172-AC46-5903392EB6A9}">
      <dgm:prSet/>
      <dgm:spPr/>
      <dgm:t>
        <a:bodyPr/>
        <a:lstStyle/>
        <a:p>
          <a:endParaRPr lang="LID4096"/>
        </a:p>
      </dgm:t>
    </dgm:pt>
    <dgm:pt modelId="{F44D8EE0-24EA-4D08-9236-9178D32D2445}" type="pres">
      <dgm:prSet presAssocID="{29E0DB06-D43C-488F-9690-22D31A10AC90}" presName="Name0" presStyleCnt="0">
        <dgm:presLayoutVars>
          <dgm:dir/>
          <dgm:resizeHandles val="exact"/>
        </dgm:presLayoutVars>
      </dgm:prSet>
      <dgm:spPr/>
    </dgm:pt>
    <dgm:pt modelId="{CE42E154-EF6D-43CD-9A42-3D7BA7923FBD}" type="pres">
      <dgm:prSet presAssocID="{21245A41-A5A3-4AB9-BAD6-064DD1999511}" presName="node" presStyleLbl="node1" presStyleIdx="0" presStyleCnt="5">
        <dgm:presLayoutVars>
          <dgm:bulletEnabled val="1"/>
        </dgm:presLayoutVars>
      </dgm:prSet>
      <dgm:spPr/>
    </dgm:pt>
    <dgm:pt modelId="{F00B5854-A0A9-49FC-A745-044A595695ED}" type="pres">
      <dgm:prSet presAssocID="{CF153C50-AF9C-4D00-AE03-45A76FC976ED}" presName="sibTrans" presStyleLbl="sibTrans1D1" presStyleIdx="0" presStyleCnt="4"/>
      <dgm:spPr/>
    </dgm:pt>
    <dgm:pt modelId="{ABA04BF3-3FC8-488B-84DD-49D9B4C7656F}" type="pres">
      <dgm:prSet presAssocID="{CF153C50-AF9C-4D00-AE03-45A76FC976ED}" presName="connectorText" presStyleLbl="sibTrans1D1" presStyleIdx="0" presStyleCnt="4"/>
      <dgm:spPr/>
    </dgm:pt>
    <dgm:pt modelId="{938456EB-2830-4B15-84A4-EE4565A7079A}" type="pres">
      <dgm:prSet presAssocID="{4A054C5F-2534-4A0A-A8BD-0D8EC8D8CBCF}" presName="node" presStyleLbl="node1" presStyleIdx="1" presStyleCnt="5">
        <dgm:presLayoutVars>
          <dgm:bulletEnabled val="1"/>
        </dgm:presLayoutVars>
      </dgm:prSet>
      <dgm:spPr/>
    </dgm:pt>
    <dgm:pt modelId="{F9366301-91CA-4F54-9920-91AA77BCDA0F}" type="pres">
      <dgm:prSet presAssocID="{09AB6F83-D277-4BAE-8CED-858B98DA8679}" presName="sibTrans" presStyleLbl="sibTrans1D1" presStyleIdx="1" presStyleCnt="4"/>
      <dgm:spPr/>
    </dgm:pt>
    <dgm:pt modelId="{96F7CD9E-61A6-457C-BAA6-C380A5A64EC4}" type="pres">
      <dgm:prSet presAssocID="{09AB6F83-D277-4BAE-8CED-858B98DA8679}" presName="connectorText" presStyleLbl="sibTrans1D1" presStyleIdx="1" presStyleCnt="4"/>
      <dgm:spPr/>
    </dgm:pt>
    <dgm:pt modelId="{28A0562D-FD60-4502-A1F6-EDF55413434E}" type="pres">
      <dgm:prSet presAssocID="{CE2A0C47-47F7-4413-BDC7-3087D252F085}" presName="node" presStyleLbl="node1" presStyleIdx="2" presStyleCnt="5">
        <dgm:presLayoutVars>
          <dgm:bulletEnabled val="1"/>
        </dgm:presLayoutVars>
      </dgm:prSet>
      <dgm:spPr/>
    </dgm:pt>
    <dgm:pt modelId="{8D87435A-7A05-4617-A710-5C598115CFF9}" type="pres">
      <dgm:prSet presAssocID="{06452169-A661-4311-B6A3-A1B5CAB889BE}" presName="sibTrans" presStyleLbl="sibTrans1D1" presStyleIdx="2" presStyleCnt="4"/>
      <dgm:spPr/>
    </dgm:pt>
    <dgm:pt modelId="{6C345A2F-6C84-4D14-9518-7B10917B3F69}" type="pres">
      <dgm:prSet presAssocID="{06452169-A661-4311-B6A3-A1B5CAB889BE}" presName="connectorText" presStyleLbl="sibTrans1D1" presStyleIdx="2" presStyleCnt="4"/>
      <dgm:spPr/>
    </dgm:pt>
    <dgm:pt modelId="{74727669-0FFD-4899-AFCE-D02FD75726EC}" type="pres">
      <dgm:prSet presAssocID="{3F6CA2CF-5C47-42F1-9401-25F6176164FC}" presName="node" presStyleLbl="node1" presStyleIdx="3" presStyleCnt="5">
        <dgm:presLayoutVars>
          <dgm:bulletEnabled val="1"/>
        </dgm:presLayoutVars>
      </dgm:prSet>
      <dgm:spPr/>
    </dgm:pt>
    <dgm:pt modelId="{45A9905D-65E3-484C-B9E6-E3E4AFD15B0A}" type="pres">
      <dgm:prSet presAssocID="{C03EA7D4-90F9-401F-BEDF-27B5E5EEFD72}" presName="sibTrans" presStyleLbl="sibTrans1D1" presStyleIdx="3" presStyleCnt="4"/>
      <dgm:spPr/>
    </dgm:pt>
    <dgm:pt modelId="{F36B54C4-5C9C-48CD-84F2-F18773D9E761}" type="pres">
      <dgm:prSet presAssocID="{C03EA7D4-90F9-401F-BEDF-27B5E5EEFD72}" presName="connectorText" presStyleLbl="sibTrans1D1" presStyleIdx="3" presStyleCnt="4"/>
      <dgm:spPr/>
    </dgm:pt>
    <dgm:pt modelId="{7FB7D2A7-4A6D-48F7-A9BE-554F66205B78}" type="pres">
      <dgm:prSet presAssocID="{0A8B6F37-18AD-4D87-8C2F-F7EF9BB6D319}" presName="node" presStyleLbl="node1" presStyleIdx="4" presStyleCnt="5">
        <dgm:presLayoutVars>
          <dgm:bulletEnabled val="1"/>
        </dgm:presLayoutVars>
      </dgm:prSet>
      <dgm:spPr/>
    </dgm:pt>
  </dgm:ptLst>
  <dgm:cxnLst>
    <dgm:cxn modelId="{CD585810-49F0-4ED7-A18A-81994B3FA93B}" srcId="{29E0DB06-D43C-488F-9690-22D31A10AC90}" destId="{3F6CA2CF-5C47-42F1-9401-25F6176164FC}" srcOrd="3" destOrd="0" parTransId="{41C51038-0ADF-4945-83BF-FA51D85AD138}" sibTransId="{C03EA7D4-90F9-401F-BEDF-27B5E5EEFD72}"/>
    <dgm:cxn modelId="{A1029111-9116-4576-861A-38B49D364405}" srcId="{29E0DB06-D43C-488F-9690-22D31A10AC90}" destId="{4A054C5F-2534-4A0A-A8BD-0D8EC8D8CBCF}" srcOrd="1" destOrd="0" parTransId="{B1CEC0EF-6F66-4D81-99E5-570934BB9405}" sibTransId="{09AB6F83-D277-4BAE-8CED-858B98DA8679}"/>
    <dgm:cxn modelId="{2BBD791E-8FDC-4ED9-8809-042FD17AAA72}" type="presOf" srcId="{09AB6F83-D277-4BAE-8CED-858B98DA8679}" destId="{96F7CD9E-61A6-457C-BAA6-C380A5A64EC4}" srcOrd="1" destOrd="0" presId="urn:microsoft.com/office/officeart/2005/8/layout/bProcess3"/>
    <dgm:cxn modelId="{7C7A6F21-4851-4770-B13F-843574B3AC79}" type="presOf" srcId="{C03EA7D4-90F9-401F-BEDF-27B5E5EEFD72}" destId="{F36B54C4-5C9C-48CD-84F2-F18773D9E761}" srcOrd="1" destOrd="0" presId="urn:microsoft.com/office/officeart/2005/8/layout/bProcess3"/>
    <dgm:cxn modelId="{7E0C0D2A-7BD7-49B3-ADD1-78827B3E3085}" srcId="{29E0DB06-D43C-488F-9690-22D31A10AC90}" destId="{CE2A0C47-47F7-4413-BDC7-3087D252F085}" srcOrd="2" destOrd="0" parTransId="{F46816F4-1C13-42AA-BFC4-FAFDEF8C265E}" sibTransId="{06452169-A661-4311-B6A3-A1B5CAB889BE}"/>
    <dgm:cxn modelId="{272EE16D-9896-4B16-95D4-B26C8364CD88}" type="presOf" srcId="{CF153C50-AF9C-4D00-AE03-45A76FC976ED}" destId="{ABA04BF3-3FC8-488B-84DD-49D9B4C7656F}" srcOrd="1" destOrd="0" presId="urn:microsoft.com/office/officeart/2005/8/layout/bProcess3"/>
    <dgm:cxn modelId="{7D867451-D0B0-412D-9694-F150DD54A477}" type="presOf" srcId="{CF153C50-AF9C-4D00-AE03-45A76FC976ED}" destId="{F00B5854-A0A9-49FC-A745-044A595695ED}" srcOrd="0" destOrd="0" presId="urn:microsoft.com/office/officeart/2005/8/layout/bProcess3"/>
    <dgm:cxn modelId="{ACD3FA53-3CEF-4F17-9286-965730136812}" type="presOf" srcId="{C03EA7D4-90F9-401F-BEDF-27B5E5EEFD72}" destId="{45A9905D-65E3-484C-B9E6-E3E4AFD15B0A}" srcOrd="0" destOrd="0" presId="urn:microsoft.com/office/officeart/2005/8/layout/bProcess3"/>
    <dgm:cxn modelId="{2DE62259-531E-4172-AC46-5903392EB6A9}" srcId="{29E0DB06-D43C-488F-9690-22D31A10AC90}" destId="{0A8B6F37-18AD-4D87-8C2F-F7EF9BB6D319}" srcOrd="4" destOrd="0" parTransId="{8DED9754-B4C8-4662-85E6-FACD46990469}" sibTransId="{0189CFE2-6C17-4C83-9FFA-EF8B465D5A47}"/>
    <dgm:cxn modelId="{3AB4A559-2628-44A6-B269-66ED79E9126E}" type="presOf" srcId="{29E0DB06-D43C-488F-9690-22D31A10AC90}" destId="{F44D8EE0-24EA-4D08-9236-9178D32D2445}" srcOrd="0" destOrd="0" presId="urn:microsoft.com/office/officeart/2005/8/layout/bProcess3"/>
    <dgm:cxn modelId="{5F757C8B-3C14-40EF-A599-D3B0984582C7}" srcId="{29E0DB06-D43C-488F-9690-22D31A10AC90}" destId="{21245A41-A5A3-4AB9-BAD6-064DD1999511}" srcOrd="0" destOrd="0" parTransId="{E9C1FBFD-7BDC-4222-90AF-597D29321788}" sibTransId="{CF153C50-AF9C-4D00-AE03-45A76FC976ED}"/>
    <dgm:cxn modelId="{B5FBF991-60EE-4DB4-8DB9-68268D53CFC0}" type="presOf" srcId="{21245A41-A5A3-4AB9-BAD6-064DD1999511}" destId="{CE42E154-EF6D-43CD-9A42-3D7BA7923FBD}" srcOrd="0" destOrd="0" presId="urn:microsoft.com/office/officeart/2005/8/layout/bProcess3"/>
    <dgm:cxn modelId="{7F978998-18AB-4916-A99D-A9F6D0D9B5E5}" type="presOf" srcId="{CE2A0C47-47F7-4413-BDC7-3087D252F085}" destId="{28A0562D-FD60-4502-A1F6-EDF55413434E}" srcOrd="0" destOrd="0" presId="urn:microsoft.com/office/officeart/2005/8/layout/bProcess3"/>
    <dgm:cxn modelId="{F02847A1-7861-47F2-91DC-A6134554D74D}" type="presOf" srcId="{06452169-A661-4311-B6A3-A1B5CAB889BE}" destId="{6C345A2F-6C84-4D14-9518-7B10917B3F69}" srcOrd="1" destOrd="0" presId="urn:microsoft.com/office/officeart/2005/8/layout/bProcess3"/>
    <dgm:cxn modelId="{EE63BCB8-2014-44F8-AABD-9570CF96471B}" type="presOf" srcId="{4A054C5F-2534-4A0A-A8BD-0D8EC8D8CBCF}" destId="{938456EB-2830-4B15-84A4-EE4565A7079A}" srcOrd="0" destOrd="0" presId="urn:microsoft.com/office/officeart/2005/8/layout/bProcess3"/>
    <dgm:cxn modelId="{FD4472C4-6105-4CCB-9D1F-C12B0B96E56B}" type="presOf" srcId="{06452169-A661-4311-B6A3-A1B5CAB889BE}" destId="{8D87435A-7A05-4617-A710-5C598115CFF9}" srcOrd="0" destOrd="0" presId="urn:microsoft.com/office/officeart/2005/8/layout/bProcess3"/>
    <dgm:cxn modelId="{75FDF5E2-1965-4A48-B381-7671789FD934}" type="presOf" srcId="{3F6CA2CF-5C47-42F1-9401-25F6176164FC}" destId="{74727669-0FFD-4899-AFCE-D02FD75726EC}" srcOrd="0" destOrd="0" presId="urn:microsoft.com/office/officeart/2005/8/layout/bProcess3"/>
    <dgm:cxn modelId="{1D54D1F6-E35A-4A2D-894C-863981F14FDA}" type="presOf" srcId="{0A8B6F37-18AD-4D87-8C2F-F7EF9BB6D319}" destId="{7FB7D2A7-4A6D-48F7-A9BE-554F66205B78}" srcOrd="0" destOrd="0" presId="urn:microsoft.com/office/officeart/2005/8/layout/bProcess3"/>
    <dgm:cxn modelId="{2A50E5F7-39E4-4B64-AE6C-F1F7EC1AAE01}" type="presOf" srcId="{09AB6F83-D277-4BAE-8CED-858B98DA8679}" destId="{F9366301-91CA-4F54-9920-91AA77BCDA0F}" srcOrd="0" destOrd="0" presId="urn:microsoft.com/office/officeart/2005/8/layout/bProcess3"/>
    <dgm:cxn modelId="{C99B9B24-4F25-44EA-ABB6-DD996B874F3B}" type="presParOf" srcId="{F44D8EE0-24EA-4D08-9236-9178D32D2445}" destId="{CE42E154-EF6D-43CD-9A42-3D7BA7923FBD}" srcOrd="0" destOrd="0" presId="urn:microsoft.com/office/officeart/2005/8/layout/bProcess3"/>
    <dgm:cxn modelId="{91C81CC8-54BD-438B-8CBD-15784149FD7F}" type="presParOf" srcId="{F44D8EE0-24EA-4D08-9236-9178D32D2445}" destId="{F00B5854-A0A9-49FC-A745-044A595695ED}" srcOrd="1" destOrd="0" presId="urn:microsoft.com/office/officeart/2005/8/layout/bProcess3"/>
    <dgm:cxn modelId="{A9C61175-9BBD-497D-8FCF-CFB5E7359AD7}" type="presParOf" srcId="{F00B5854-A0A9-49FC-A745-044A595695ED}" destId="{ABA04BF3-3FC8-488B-84DD-49D9B4C7656F}" srcOrd="0" destOrd="0" presId="urn:microsoft.com/office/officeart/2005/8/layout/bProcess3"/>
    <dgm:cxn modelId="{22AC3C2C-CD21-4383-AFD4-22F0A1D669BC}" type="presParOf" srcId="{F44D8EE0-24EA-4D08-9236-9178D32D2445}" destId="{938456EB-2830-4B15-84A4-EE4565A7079A}" srcOrd="2" destOrd="0" presId="urn:microsoft.com/office/officeart/2005/8/layout/bProcess3"/>
    <dgm:cxn modelId="{DA98DCC6-FD0F-415E-BE90-F413F72F2A86}" type="presParOf" srcId="{F44D8EE0-24EA-4D08-9236-9178D32D2445}" destId="{F9366301-91CA-4F54-9920-91AA77BCDA0F}" srcOrd="3" destOrd="0" presId="urn:microsoft.com/office/officeart/2005/8/layout/bProcess3"/>
    <dgm:cxn modelId="{4522518A-9153-451C-B11F-89902A7152E1}" type="presParOf" srcId="{F9366301-91CA-4F54-9920-91AA77BCDA0F}" destId="{96F7CD9E-61A6-457C-BAA6-C380A5A64EC4}" srcOrd="0" destOrd="0" presId="urn:microsoft.com/office/officeart/2005/8/layout/bProcess3"/>
    <dgm:cxn modelId="{7E697B70-CC0B-4981-A41F-6FE7CE6CC4EA}" type="presParOf" srcId="{F44D8EE0-24EA-4D08-9236-9178D32D2445}" destId="{28A0562D-FD60-4502-A1F6-EDF55413434E}" srcOrd="4" destOrd="0" presId="urn:microsoft.com/office/officeart/2005/8/layout/bProcess3"/>
    <dgm:cxn modelId="{EE149B7E-264E-4BA2-A41C-9EEC0FFDF5A7}" type="presParOf" srcId="{F44D8EE0-24EA-4D08-9236-9178D32D2445}" destId="{8D87435A-7A05-4617-A710-5C598115CFF9}" srcOrd="5" destOrd="0" presId="urn:microsoft.com/office/officeart/2005/8/layout/bProcess3"/>
    <dgm:cxn modelId="{664EFE7A-2A3B-4AC7-88A6-A27A987B43FE}" type="presParOf" srcId="{8D87435A-7A05-4617-A710-5C598115CFF9}" destId="{6C345A2F-6C84-4D14-9518-7B10917B3F69}" srcOrd="0" destOrd="0" presId="urn:microsoft.com/office/officeart/2005/8/layout/bProcess3"/>
    <dgm:cxn modelId="{382C0965-9A78-4708-AD85-12B742F57324}" type="presParOf" srcId="{F44D8EE0-24EA-4D08-9236-9178D32D2445}" destId="{74727669-0FFD-4899-AFCE-D02FD75726EC}" srcOrd="6" destOrd="0" presId="urn:microsoft.com/office/officeart/2005/8/layout/bProcess3"/>
    <dgm:cxn modelId="{7516C8CF-74D5-40FE-9D89-D22B3544315A}" type="presParOf" srcId="{F44D8EE0-24EA-4D08-9236-9178D32D2445}" destId="{45A9905D-65E3-484C-B9E6-E3E4AFD15B0A}" srcOrd="7" destOrd="0" presId="urn:microsoft.com/office/officeart/2005/8/layout/bProcess3"/>
    <dgm:cxn modelId="{89BEF9FF-AC80-4482-A3A3-30C59FCF3EF4}" type="presParOf" srcId="{45A9905D-65E3-484C-B9E6-E3E4AFD15B0A}" destId="{F36B54C4-5C9C-48CD-84F2-F18773D9E761}" srcOrd="0" destOrd="0" presId="urn:microsoft.com/office/officeart/2005/8/layout/bProcess3"/>
    <dgm:cxn modelId="{A54D1070-D928-43B7-A906-29911AD14C53}" type="presParOf" srcId="{F44D8EE0-24EA-4D08-9236-9178D32D2445}" destId="{7FB7D2A7-4A6D-48F7-A9BE-554F66205B78}"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BA365A-DAED-4751-BCDD-3C1C21296A9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D5B104E-2F39-4D46-96D3-9F50F867725F}">
      <dgm:prSet phldrT="[Text]"/>
      <dgm:spPr/>
      <dgm:t>
        <a:bodyPr/>
        <a:lstStyle/>
        <a:p>
          <a:r>
            <a:rPr lang="en-US" b="0" dirty="0">
              <a:solidFill>
                <a:srgbClr val="0A2D46"/>
              </a:solidFill>
              <a:latin typeface="Arial"/>
            </a:rPr>
            <a:t>Cut-check replacement</a:t>
          </a:r>
          <a:endParaRPr lang="en-US" dirty="0"/>
        </a:p>
      </dgm:t>
    </dgm:pt>
    <dgm:pt modelId="{952B925A-E711-46E2-BD64-67BBA955E03A}" type="parTrans" cxnId="{02F7AFCE-2139-4C26-A54A-4A7F8D019DF0}">
      <dgm:prSet/>
      <dgm:spPr/>
      <dgm:t>
        <a:bodyPr/>
        <a:lstStyle/>
        <a:p>
          <a:endParaRPr lang="en-US"/>
        </a:p>
      </dgm:t>
    </dgm:pt>
    <dgm:pt modelId="{B987F103-66BC-4805-88AD-6BDE811D4F1F}" type="sibTrans" cxnId="{02F7AFCE-2139-4C26-A54A-4A7F8D019DF0}">
      <dgm:prSet phldrT="1" phldr="0"/>
      <dgm:spPr/>
    </dgm:pt>
    <dgm:pt modelId="{326A19EA-BEDB-48BF-B986-C938C4C36368}">
      <dgm:prSet phldrT="[Text]"/>
      <dgm:spPr/>
      <dgm:t>
        <a:bodyPr/>
        <a:lstStyle/>
        <a:p>
          <a:r>
            <a:rPr lang="en-US" b="0" dirty="0">
              <a:solidFill>
                <a:srgbClr val="0A2D46"/>
              </a:solidFill>
              <a:latin typeface="Arial"/>
            </a:rPr>
            <a:t>Robust EC modeling</a:t>
          </a:r>
          <a:endParaRPr lang="en-US" dirty="0"/>
        </a:p>
      </dgm:t>
    </dgm:pt>
    <dgm:pt modelId="{E009A4D4-7796-4113-B0F7-39F104958338}" type="parTrans" cxnId="{5EDF9B35-DB1A-42B4-93E1-20AA3E1EA43A}">
      <dgm:prSet/>
      <dgm:spPr/>
      <dgm:t>
        <a:bodyPr/>
        <a:lstStyle/>
        <a:p>
          <a:endParaRPr lang="en-US"/>
        </a:p>
      </dgm:t>
    </dgm:pt>
    <dgm:pt modelId="{D2100328-C34C-4435-B9D4-39512BC802EB}" type="sibTrans" cxnId="{5EDF9B35-DB1A-42B4-93E1-20AA3E1EA43A}">
      <dgm:prSet phldrT="2" phldr="0"/>
      <dgm:spPr/>
    </dgm:pt>
    <dgm:pt modelId="{646DCCC0-7342-4E59-8488-4459E100D877}">
      <dgm:prSet phldrT="[Text]"/>
      <dgm:spPr/>
      <dgm:t>
        <a:bodyPr/>
        <a:lstStyle/>
        <a:p>
          <a:r>
            <a:rPr lang="en-US" b="0" dirty="0">
              <a:solidFill>
                <a:srgbClr val="0A2D46"/>
              </a:solidFill>
              <a:latin typeface="Arial"/>
            </a:rPr>
            <a:t>Validated </a:t>
          </a:r>
          <a:r>
            <a:rPr lang="en-US" b="0">
              <a:solidFill>
                <a:srgbClr val="0A2D46"/>
              </a:solidFill>
              <a:latin typeface="Arial"/>
            </a:rPr>
            <a:t>long-term stability</a:t>
          </a:r>
          <a:endParaRPr lang="en-US" dirty="0"/>
        </a:p>
      </dgm:t>
    </dgm:pt>
    <dgm:pt modelId="{2D8BA013-58DD-4700-B60F-0496F3E10BFA}" type="parTrans" cxnId="{F92EF265-FFEF-4557-A206-518DBA449F4C}">
      <dgm:prSet/>
      <dgm:spPr/>
      <dgm:t>
        <a:bodyPr/>
        <a:lstStyle/>
        <a:p>
          <a:endParaRPr lang="en-US"/>
        </a:p>
      </dgm:t>
    </dgm:pt>
    <dgm:pt modelId="{F0A840E0-FD58-411E-B6A8-2E7404D1B8B8}" type="sibTrans" cxnId="{F92EF265-FFEF-4557-A206-518DBA449F4C}">
      <dgm:prSet phldrT="3" phldr="0"/>
      <dgm:spPr/>
    </dgm:pt>
    <dgm:pt modelId="{4D60634A-04AF-4586-82DF-3E18708516B7}">
      <dgm:prSet phldrT="[Text]"/>
      <dgm:spPr/>
      <dgm:t>
        <a:bodyPr/>
        <a:lstStyle/>
        <a:p>
          <a:r>
            <a:rPr lang="en-US" b="0" dirty="0">
              <a:solidFill>
                <a:srgbClr val="0A2D46"/>
              </a:solidFill>
              <a:latin typeface="Arial"/>
            </a:rPr>
            <a:t>A trained ECS model transfers destructive microhardness information into non-destructive routine ECD verification.</a:t>
          </a:r>
          <a:endParaRPr lang="en-US" dirty="0"/>
        </a:p>
      </dgm:t>
    </dgm:pt>
    <dgm:pt modelId="{9C475BC8-0546-4F7B-80C3-4FB75BCE605E}" type="parTrans" cxnId="{16B96887-1B00-421B-8E56-D435D4517C39}">
      <dgm:prSet/>
      <dgm:spPr/>
      <dgm:t>
        <a:bodyPr/>
        <a:lstStyle/>
        <a:p>
          <a:endParaRPr lang="en-US"/>
        </a:p>
      </dgm:t>
    </dgm:pt>
    <dgm:pt modelId="{0C715B6A-9D13-4440-BA62-73C1A97A69D0}" type="sibTrans" cxnId="{16B96887-1B00-421B-8E56-D435D4517C39}">
      <dgm:prSet/>
      <dgm:spPr/>
      <dgm:t>
        <a:bodyPr/>
        <a:lstStyle/>
        <a:p>
          <a:endParaRPr lang="en-US"/>
        </a:p>
      </dgm:t>
    </dgm:pt>
    <dgm:pt modelId="{F6037976-5FBC-4CD2-8A17-B78EDDCFFDC3}">
      <dgm:prSet phldrT="[Text]"/>
      <dgm:spPr/>
      <dgm:t>
        <a:bodyPr/>
        <a:lstStyle/>
        <a:p>
          <a:r>
            <a:rPr lang="en-US" b="0" dirty="0">
              <a:solidFill>
                <a:srgbClr val="0A2D46"/>
              </a:solidFill>
              <a:latin typeface="Arial"/>
            </a:rPr>
            <a:t>Multi-frequency scanning, Theta modeling, and compensation handle heat code, temperature, and residual magnetism effects.</a:t>
          </a:r>
          <a:endParaRPr lang="en-US" dirty="0"/>
        </a:p>
      </dgm:t>
    </dgm:pt>
    <dgm:pt modelId="{20ED0C44-EF53-4407-888F-8EF5B42B88FB}" type="parTrans" cxnId="{139A2A4F-89A2-4588-B0F0-AD9785488BF3}">
      <dgm:prSet/>
      <dgm:spPr/>
      <dgm:t>
        <a:bodyPr/>
        <a:lstStyle/>
        <a:p>
          <a:endParaRPr lang="en-US"/>
        </a:p>
      </dgm:t>
    </dgm:pt>
    <dgm:pt modelId="{B86019BC-5F2D-4D42-9A3D-1277C1752195}" type="sibTrans" cxnId="{139A2A4F-89A2-4588-B0F0-AD9785488BF3}">
      <dgm:prSet/>
      <dgm:spPr/>
      <dgm:t>
        <a:bodyPr/>
        <a:lstStyle/>
        <a:p>
          <a:endParaRPr lang="en-US"/>
        </a:p>
      </dgm:t>
    </dgm:pt>
    <dgm:pt modelId="{E22E7A5D-C962-46F2-ACDA-B0FB5128247E}">
      <dgm:prSet phldrT="[Text]"/>
      <dgm:spPr/>
      <dgm:t>
        <a:bodyPr/>
        <a:lstStyle/>
        <a:p>
          <a:r>
            <a:rPr lang="en-US" b="0" dirty="0">
              <a:solidFill>
                <a:srgbClr val="0A2D46"/>
              </a:solidFill>
              <a:latin typeface="Arial"/>
            </a:rPr>
            <a:t>Once trained and validated, the system operates without periodic recalibration and supports reduction or cancellation of routine cut-checks.</a:t>
          </a:r>
          <a:endParaRPr lang="en-US" dirty="0"/>
        </a:p>
      </dgm:t>
    </dgm:pt>
    <dgm:pt modelId="{91A3AE0B-0100-4371-871C-A58951909038}" type="parTrans" cxnId="{16978002-2827-4D18-A59F-8BD9EB6EED63}">
      <dgm:prSet/>
      <dgm:spPr/>
      <dgm:t>
        <a:bodyPr/>
        <a:lstStyle/>
        <a:p>
          <a:endParaRPr lang="en-US"/>
        </a:p>
      </dgm:t>
    </dgm:pt>
    <dgm:pt modelId="{CBBF55FC-CAE5-4A4F-8B7B-EAB97C69C060}" type="sibTrans" cxnId="{16978002-2827-4D18-A59F-8BD9EB6EED63}">
      <dgm:prSet/>
      <dgm:spPr/>
      <dgm:t>
        <a:bodyPr/>
        <a:lstStyle/>
        <a:p>
          <a:endParaRPr lang="en-US"/>
        </a:p>
      </dgm:t>
    </dgm:pt>
    <dgm:pt modelId="{00CD4C30-B3B6-4822-BC3D-455506F1607F}" type="pres">
      <dgm:prSet presAssocID="{7FBA365A-DAED-4751-BCDD-3C1C21296A97}" presName="diagram" presStyleCnt="0">
        <dgm:presLayoutVars>
          <dgm:dir/>
          <dgm:resizeHandles val="exact"/>
        </dgm:presLayoutVars>
      </dgm:prSet>
      <dgm:spPr/>
    </dgm:pt>
    <dgm:pt modelId="{F8B2D7FE-93CE-4923-976E-33864EA445FA}" type="pres">
      <dgm:prSet presAssocID="{0D5B104E-2F39-4D46-96D3-9F50F867725F}" presName="node" presStyleLbl="node1" presStyleIdx="0" presStyleCnt="3">
        <dgm:presLayoutVars>
          <dgm:bulletEnabled val="1"/>
        </dgm:presLayoutVars>
      </dgm:prSet>
      <dgm:spPr/>
    </dgm:pt>
    <dgm:pt modelId="{C906DDAA-B2B0-47EE-99C0-B7A28A42753F}" type="pres">
      <dgm:prSet presAssocID="{B987F103-66BC-4805-88AD-6BDE811D4F1F}" presName="sibTrans" presStyleCnt="0"/>
      <dgm:spPr/>
    </dgm:pt>
    <dgm:pt modelId="{1553DDF0-449C-4676-8596-B4B188D56C5A}" type="pres">
      <dgm:prSet presAssocID="{326A19EA-BEDB-48BF-B986-C938C4C36368}" presName="node" presStyleLbl="node1" presStyleIdx="1" presStyleCnt="3">
        <dgm:presLayoutVars>
          <dgm:bulletEnabled val="1"/>
        </dgm:presLayoutVars>
      </dgm:prSet>
      <dgm:spPr/>
    </dgm:pt>
    <dgm:pt modelId="{8348FCB7-8C29-4B35-AF5F-559D7096C929}" type="pres">
      <dgm:prSet presAssocID="{D2100328-C34C-4435-B9D4-39512BC802EB}" presName="sibTrans" presStyleCnt="0"/>
      <dgm:spPr/>
    </dgm:pt>
    <dgm:pt modelId="{1308852D-B9A8-4920-9DDE-2F4D1E4F2210}" type="pres">
      <dgm:prSet presAssocID="{646DCCC0-7342-4E59-8488-4459E100D877}" presName="node" presStyleLbl="node1" presStyleIdx="2" presStyleCnt="3">
        <dgm:presLayoutVars>
          <dgm:bulletEnabled val="1"/>
        </dgm:presLayoutVars>
      </dgm:prSet>
      <dgm:spPr/>
    </dgm:pt>
  </dgm:ptLst>
  <dgm:cxnLst>
    <dgm:cxn modelId="{16978002-2827-4D18-A59F-8BD9EB6EED63}" srcId="{646DCCC0-7342-4E59-8488-4459E100D877}" destId="{E22E7A5D-C962-46F2-ACDA-B0FB5128247E}" srcOrd="0" destOrd="0" parTransId="{91A3AE0B-0100-4371-871C-A58951909038}" sibTransId="{CBBF55FC-CAE5-4A4F-8B7B-EAB97C69C060}"/>
    <dgm:cxn modelId="{79C5B711-0ABC-4F58-9B9C-6B91BAAAE491}" type="presOf" srcId="{646DCCC0-7342-4E59-8488-4459E100D877}" destId="{1308852D-B9A8-4920-9DDE-2F4D1E4F2210}" srcOrd="0" destOrd="0" presId="urn:microsoft.com/office/officeart/2005/8/layout/default"/>
    <dgm:cxn modelId="{CA6A5715-A707-4BC8-B25D-A8D1AF2F8949}" type="presOf" srcId="{4D60634A-04AF-4586-82DF-3E18708516B7}" destId="{F8B2D7FE-93CE-4923-976E-33864EA445FA}" srcOrd="0" destOrd="1" presId="urn:microsoft.com/office/officeart/2005/8/layout/default"/>
    <dgm:cxn modelId="{D3E6131A-2810-476A-B625-6E12C2DDE57B}" type="presOf" srcId="{E22E7A5D-C962-46F2-ACDA-B0FB5128247E}" destId="{1308852D-B9A8-4920-9DDE-2F4D1E4F2210}" srcOrd="0" destOrd="1" presId="urn:microsoft.com/office/officeart/2005/8/layout/default"/>
    <dgm:cxn modelId="{816EFD2A-2ED3-481B-96C3-71597C5F62AA}" type="presOf" srcId="{7FBA365A-DAED-4751-BCDD-3C1C21296A97}" destId="{00CD4C30-B3B6-4822-BC3D-455506F1607F}" srcOrd="0" destOrd="0" presId="urn:microsoft.com/office/officeart/2005/8/layout/default"/>
    <dgm:cxn modelId="{5EDF9B35-DB1A-42B4-93E1-20AA3E1EA43A}" srcId="{7FBA365A-DAED-4751-BCDD-3C1C21296A97}" destId="{326A19EA-BEDB-48BF-B986-C938C4C36368}" srcOrd="1" destOrd="0" parTransId="{E009A4D4-7796-4113-B0F7-39F104958338}" sibTransId="{D2100328-C34C-4435-B9D4-39512BC802EB}"/>
    <dgm:cxn modelId="{51F7CC43-77B1-4F45-89CE-1E9049DAB3D5}" type="presOf" srcId="{F6037976-5FBC-4CD2-8A17-B78EDDCFFDC3}" destId="{1553DDF0-449C-4676-8596-B4B188D56C5A}" srcOrd="0" destOrd="1" presId="urn:microsoft.com/office/officeart/2005/8/layout/default"/>
    <dgm:cxn modelId="{F92EF265-FFEF-4557-A206-518DBA449F4C}" srcId="{7FBA365A-DAED-4751-BCDD-3C1C21296A97}" destId="{646DCCC0-7342-4E59-8488-4459E100D877}" srcOrd="2" destOrd="0" parTransId="{2D8BA013-58DD-4700-B60F-0496F3E10BFA}" sibTransId="{F0A840E0-FD58-411E-B6A8-2E7404D1B8B8}"/>
    <dgm:cxn modelId="{139A2A4F-89A2-4588-B0F0-AD9785488BF3}" srcId="{326A19EA-BEDB-48BF-B986-C938C4C36368}" destId="{F6037976-5FBC-4CD2-8A17-B78EDDCFFDC3}" srcOrd="0" destOrd="0" parTransId="{20ED0C44-EF53-4407-888F-8EF5B42B88FB}" sibTransId="{B86019BC-5F2D-4D42-9A3D-1277C1752195}"/>
    <dgm:cxn modelId="{16B96887-1B00-421B-8E56-D435D4517C39}" srcId="{0D5B104E-2F39-4D46-96D3-9F50F867725F}" destId="{4D60634A-04AF-4586-82DF-3E18708516B7}" srcOrd="0" destOrd="0" parTransId="{9C475BC8-0546-4F7B-80C3-4FB75BCE605E}" sibTransId="{0C715B6A-9D13-4440-BA62-73C1A97A69D0}"/>
    <dgm:cxn modelId="{9FAA3DA2-CCD4-4A7E-866A-AA55A849B0C4}" type="presOf" srcId="{0D5B104E-2F39-4D46-96D3-9F50F867725F}" destId="{F8B2D7FE-93CE-4923-976E-33864EA445FA}" srcOrd="0" destOrd="0" presId="urn:microsoft.com/office/officeart/2005/8/layout/default"/>
    <dgm:cxn modelId="{02F7AFCE-2139-4C26-A54A-4A7F8D019DF0}" srcId="{7FBA365A-DAED-4751-BCDD-3C1C21296A97}" destId="{0D5B104E-2F39-4D46-96D3-9F50F867725F}" srcOrd="0" destOrd="0" parTransId="{952B925A-E711-46E2-BD64-67BBA955E03A}" sibTransId="{B987F103-66BC-4805-88AD-6BDE811D4F1F}"/>
    <dgm:cxn modelId="{A191D2DC-C663-4114-BFFB-5A3DAAFBB103}" type="presOf" srcId="{326A19EA-BEDB-48BF-B986-C938C4C36368}" destId="{1553DDF0-449C-4676-8596-B4B188D56C5A}" srcOrd="0" destOrd="0" presId="urn:microsoft.com/office/officeart/2005/8/layout/default"/>
    <dgm:cxn modelId="{51BFD52B-5D82-487E-BF65-DBC57C7AE703}" type="presParOf" srcId="{00CD4C30-B3B6-4822-BC3D-455506F1607F}" destId="{F8B2D7FE-93CE-4923-976E-33864EA445FA}" srcOrd="0" destOrd="0" presId="urn:microsoft.com/office/officeart/2005/8/layout/default"/>
    <dgm:cxn modelId="{64BE4844-47AB-4A0E-A202-E262AB728BA0}" type="presParOf" srcId="{00CD4C30-B3B6-4822-BC3D-455506F1607F}" destId="{C906DDAA-B2B0-47EE-99C0-B7A28A42753F}" srcOrd="1" destOrd="0" presId="urn:microsoft.com/office/officeart/2005/8/layout/default"/>
    <dgm:cxn modelId="{3E15A94E-A011-4E76-9D1E-D86A5FE88C74}" type="presParOf" srcId="{00CD4C30-B3B6-4822-BC3D-455506F1607F}" destId="{1553DDF0-449C-4676-8596-B4B188D56C5A}" srcOrd="2" destOrd="0" presId="urn:microsoft.com/office/officeart/2005/8/layout/default"/>
    <dgm:cxn modelId="{938EDD58-5A22-46FE-BD49-A6CB35059A15}" type="presParOf" srcId="{00CD4C30-B3B6-4822-BC3D-455506F1607F}" destId="{8348FCB7-8C29-4B35-AF5F-559D7096C929}" srcOrd="3" destOrd="0" presId="urn:microsoft.com/office/officeart/2005/8/layout/default"/>
    <dgm:cxn modelId="{036A49AA-8524-4E0B-A8A0-1D6ED5EF9EA7}" type="presParOf" srcId="{00CD4C30-B3B6-4822-BC3D-455506F1607F}" destId="{1308852D-B9A8-4920-9DDE-2F4D1E4F221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694B4-4B20-4CF0-A53D-6A0E8BAF5140}">
      <dsp:nvSpPr>
        <dsp:cNvPr id="0" name=""/>
        <dsp:cNvSpPr/>
      </dsp:nvSpPr>
      <dsp:spPr>
        <a:xfrm>
          <a:off x="8400" y="0"/>
          <a:ext cx="2510782" cy="728303"/>
        </a:xfrm>
        <a:prstGeom prst="roundRect">
          <a:avLst>
            <a:gd name="adj" fmla="val 10000"/>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0A2D46"/>
              </a:solidFill>
              <a:latin typeface="Arial"/>
            </a:rPr>
            <a:t>OEM cut-check protocol</a:t>
          </a:r>
          <a:endParaRPr lang="en-US" sz="1900" kern="1200" dirty="0"/>
        </a:p>
      </dsp:txBody>
      <dsp:txXfrm>
        <a:off x="29731" y="21331"/>
        <a:ext cx="2468120" cy="685641"/>
      </dsp:txXfrm>
    </dsp:sp>
    <dsp:sp modelId="{E26D624B-5D65-49BF-8915-638054D5872C}">
      <dsp:nvSpPr>
        <dsp:cNvPr id="0" name=""/>
        <dsp:cNvSpPr/>
      </dsp:nvSpPr>
      <dsp:spPr>
        <a:xfrm>
          <a:off x="2770261" y="52814"/>
          <a:ext cx="532285" cy="6226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770261" y="177349"/>
        <a:ext cx="372600" cy="373604"/>
      </dsp:txXfrm>
    </dsp:sp>
    <dsp:sp modelId="{2D21635C-60F9-432F-8161-BE4F9452DA2C}">
      <dsp:nvSpPr>
        <dsp:cNvPr id="0" name=""/>
        <dsp:cNvSpPr/>
      </dsp:nvSpPr>
      <dsp:spPr>
        <a:xfrm>
          <a:off x="3523496" y="0"/>
          <a:ext cx="2510782" cy="728303"/>
        </a:xfrm>
        <a:prstGeom prst="roundRect">
          <a:avLst>
            <a:gd name="adj" fmla="val 10000"/>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0A2D46"/>
              </a:solidFill>
              <a:latin typeface="Arial"/>
            </a:rPr>
            <a:t>Parallel ECS + cut-check validation</a:t>
          </a:r>
          <a:endParaRPr lang="en-US" sz="1900" kern="1200" dirty="0"/>
        </a:p>
      </dsp:txBody>
      <dsp:txXfrm>
        <a:off x="3544827" y="21331"/>
        <a:ext cx="2468120" cy="685641"/>
      </dsp:txXfrm>
    </dsp:sp>
    <dsp:sp modelId="{48BC8135-1ABF-4017-B7F2-949A9A12A218}">
      <dsp:nvSpPr>
        <dsp:cNvPr id="0" name=""/>
        <dsp:cNvSpPr/>
      </dsp:nvSpPr>
      <dsp:spPr>
        <a:xfrm>
          <a:off x="6285357" y="52814"/>
          <a:ext cx="532285" cy="6226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285357" y="177349"/>
        <a:ext cx="372600" cy="373604"/>
      </dsp:txXfrm>
    </dsp:sp>
    <dsp:sp modelId="{2ADE39AF-467A-447B-A650-DE9B68CF5672}">
      <dsp:nvSpPr>
        <dsp:cNvPr id="0" name=""/>
        <dsp:cNvSpPr/>
      </dsp:nvSpPr>
      <dsp:spPr>
        <a:xfrm>
          <a:off x="7038592" y="0"/>
          <a:ext cx="2510782" cy="728303"/>
        </a:xfrm>
        <a:prstGeom prst="roundRect">
          <a:avLst>
            <a:gd name="adj" fmla="val 10000"/>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0A2D46"/>
              </a:solidFill>
              <a:latin typeface="Arial"/>
            </a:rPr>
            <a:t>Routine ECS-based ECD verification</a:t>
          </a:r>
          <a:endParaRPr lang="en-US" sz="1900" kern="1200" dirty="0"/>
        </a:p>
      </dsp:txBody>
      <dsp:txXfrm>
        <a:off x="7059923" y="21331"/>
        <a:ext cx="2468120" cy="685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51554-1E34-4291-B092-6AFCBCE5964F}">
      <dsp:nvSpPr>
        <dsp:cNvPr id="0" name=""/>
        <dsp:cNvSpPr/>
      </dsp:nvSpPr>
      <dsp:spPr>
        <a:xfrm>
          <a:off x="2484" y="332561"/>
          <a:ext cx="1446147" cy="57845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Part loaded</a:t>
          </a:r>
        </a:p>
      </dsp:txBody>
      <dsp:txXfrm>
        <a:off x="291713" y="332561"/>
        <a:ext cx="867689" cy="578458"/>
      </dsp:txXfrm>
    </dsp:sp>
    <dsp:sp modelId="{FF7A566E-8796-49D7-BCA7-E08CE25DD37F}">
      <dsp:nvSpPr>
        <dsp:cNvPr id="0" name=""/>
        <dsp:cNvSpPr/>
      </dsp:nvSpPr>
      <dsp:spPr>
        <a:xfrm>
          <a:off x="1304016" y="332561"/>
          <a:ext cx="1446147" cy="57845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Coil scan</a:t>
          </a:r>
        </a:p>
      </dsp:txBody>
      <dsp:txXfrm>
        <a:off x="1593245" y="332561"/>
        <a:ext cx="867689" cy="578458"/>
      </dsp:txXfrm>
    </dsp:sp>
    <dsp:sp modelId="{C79B5E8E-CF6A-4099-A173-E9438FA3AD4E}">
      <dsp:nvSpPr>
        <dsp:cNvPr id="0" name=""/>
        <dsp:cNvSpPr/>
      </dsp:nvSpPr>
      <dsp:spPr>
        <a:xfrm>
          <a:off x="2605549" y="332561"/>
          <a:ext cx="1446147" cy="57845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Signal analysis</a:t>
          </a:r>
        </a:p>
      </dsp:txBody>
      <dsp:txXfrm>
        <a:off x="2894778" y="332561"/>
        <a:ext cx="867689" cy="578458"/>
      </dsp:txXfrm>
    </dsp:sp>
    <dsp:sp modelId="{030623A8-3EC0-45C3-AD6B-1B1960B66366}">
      <dsp:nvSpPr>
        <dsp:cNvPr id="0" name=""/>
        <dsp:cNvSpPr/>
      </dsp:nvSpPr>
      <dsp:spPr>
        <a:xfrm>
          <a:off x="3907081" y="332561"/>
          <a:ext cx="1446147" cy="57845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t>ECD results</a:t>
          </a:r>
          <a:endParaRPr lang="en-US" sz="1800" kern="1200" dirty="0"/>
        </a:p>
      </dsp:txBody>
      <dsp:txXfrm>
        <a:off x="4196310" y="332561"/>
        <a:ext cx="867689" cy="5784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B9421-E691-44F1-869D-5A16C802402F}">
      <dsp:nvSpPr>
        <dsp:cNvPr id="0" name=""/>
        <dsp:cNvSpPr/>
      </dsp:nvSpPr>
      <dsp:spPr>
        <a:xfrm rot="5400000">
          <a:off x="457535" y="839593"/>
          <a:ext cx="742548" cy="84536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1B605A-39F6-4F2B-8439-ED37C7866A98}">
      <dsp:nvSpPr>
        <dsp:cNvPr id="0" name=""/>
        <dsp:cNvSpPr/>
      </dsp:nvSpPr>
      <dsp:spPr>
        <a:xfrm>
          <a:off x="260804" y="16464"/>
          <a:ext cx="1250014" cy="874969"/>
        </a:xfrm>
        <a:prstGeom prst="roundRect">
          <a:avLst>
            <a:gd name="adj" fmla="val 16670"/>
          </a:avLst>
        </a:prstGeom>
        <a:solidFill>
          <a:schemeClr val="bg2"/>
        </a:solidFill>
        <a:ln w="1270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lumMod val="65000"/>
                  <a:lumOff val="35000"/>
                </a:schemeClr>
              </a:solidFill>
            </a:rPr>
            <a:t>Full-length envelope</a:t>
          </a:r>
        </a:p>
      </dsp:txBody>
      <dsp:txXfrm>
        <a:off x="303524" y="59184"/>
        <a:ext cx="1164574" cy="789529"/>
      </dsp:txXfrm>
    </dsp:sp>
    <dsp:sp modelId="{A6819AFE-AC30-4766-BF43-4DD7B1AA3FD9}">
      <dsp:nvSpPr>
        <dsp:cNvPr id="0" name=""/>
        <dsp:cNvSpPr/>
      </dsp:nvSpPr>
      <dsp:spPr>
        <a:xfrm>
          <a:off x="1510819" y="99912"/>
          <a:ext cx="909141" cy="707189"/>
        </a:xfrm>
        <a:prstGeom prst="rect">
          <a:avLst/>
        </a:prstGeom>
        <a:noFill/>
        <a:ln>
          <a:noFill/>
        </a:ln>
        <a:effectLst/>
      </dsp:spPr>
      <dsp:style>
        <a:lnRef idx="0">
          <a:scrgbClr r="0" g="0" b="0"/>
        </a:lnRef>
        <a:fillRef idx="0">
          <a:scrgbClr r="0" g="0" b="0"/>
        </a:fillRef>
        <a:effectRef idx="0">
          <a:scrgbClr r="0" g="0" b="0"/>
        </a:effectRef>
        <a:fontRef idx="minor"/>
      </dsp:style>
    </dsp:sp>
    <dsp:sp modelId="{CA9902E8-718E-42D7-96E2-AB29973D337D}">
      <dsp:nvSpPr>
        <dsp:cNvPr id="0" name=""/>
        <dsp:cNvSpPr/>
      </dsp:nvSpPr>
      <dsp:spPr>
        <a:xfrm rot="5400000">
          <a:off x="1493929" y="1822473"/>
          <a:ext cx="742548" cy="84536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4B8F22-1695-4680-8A8B-AD34A352AED3}">
      <dsp:nvSpPr>
        <dsp:cNvPr id="0" name=""/>
        <dsp:cNvSpPr/>
      </dsp:nvSpPr>
      <dsp:spPr>
        <a:xfrm>
          <a:off x="1297199" y="999343"/>
          <a:ext cx="1250014" cy="874969"/>
        </a:xfrm>
        <a:prstGeom prst="roundRect">
          <a:avLst>
            <a:gd name="adj" fmla="val 16670"/>
          </a:avLst>
        </a:prstGeom>
        <a:solidFill>
          <a:schemeClr val="bg2"/>
        </a:solidFill>
        <a:ln w="1270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lumMod val="65000"/>
                  <a:lumOff val="35000"/>
                </a:schemeClr>
              </a:solidFill>
            </a:rPr>
            <a:t>Master alignment</a:t>
          </a:r>
        </a:p>
      </dsp:txBody>
      <dsp:txXfrm>
        <a:off x="1339919" y="1042063"/>
        <a:ext cx="1164574" cy="789529"/>
      </dsp:txXfrm>
    </dsp:sp>
    <dsp:sp modelId="{771A279B-C6F4-4ADE-A7C6-444A9B484577}">
      <dsp:nvSpPr>
        <dsp:cNvPr id="0" name=""/>
        <dsp:cNvSpPr/>
      </dsp:nvSpPr>
      <dsp:spPr>
        <a:xfrm>
          <a:off x="2547214" y="1082791"/>
          <a:ext cx="909141" cy="707189"/>
        </a:xfrm>
        <a:prstGeom prst="rect">
          <a:avLst/>
        </a:prstGeom>
        <a:noFill/>
        <a:ln>
          <a:noFill/>
        </a:ln>
        <a:effectLst/>
      </dsp:spPr>
      <dsp:style>
        <a:lnRef idx="0">
          <a:scrgbClr r="0" g="0" b="0"/>
        </a:lnRef>
        <a:fillRef idx="0">
          <a:scrgbClr r="0" g="0" b="0"/>
        </a:fillRef>
        <a:effectRef idx="0">
          <a:scrgbClr r="0" g="0" b="0"/>
        </a:effectRef>
        <a:fontRef idx="minor"/>
      </dsp:style>
    </dsp:sp>
    <dsp:sp modelId="{DD03CFB8-B0B0-4722-B93F-960620544A65}">
      <dsp:nvSpPr>
        <dsp:cNvPr id="0" name=""/>
        <dsp:cNvSpPr/>
      </dsp:nvSpPr>
      <dsp:spPr>
        <a:xfrm>
          <a:off x="2333594" y="1982223"/>
          <a:ext cx="1250014" cy="874969"/>
        </a:xfrm>
        <a:prstGeom prst="roundRect">
          <a:avLst>
            <a:gd name="adj" fmla="val 16670"/>
          </a:avLst>
        </a:prstGeom>
        <a:solidFill>
          <a:schemeClr val="bg2"/>
        </a:solidFill>
        <a:ln w="1270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lumMod val="65000"/>
                  <a:lumOff val="35000"/>
                </a:schemeClr>
              </a:solidFill>
            </a:rPr>
            <a:t>OEM-defined ECD points</a:t>
          </a:r>
        </a:p>
      </dsp:txBody>
      <dsp:txXfrm>
        <a:off x="2376314" y="2024943"/>
        <a:ext cx="1164574" cy="7895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E6B68-21B3-40D4-B4E4-FBF401CDC429}">
      <dsp:nvSpPr>
        <dsp:cNvPr id="0" name=""/>
        <dsp:cNvSpPr/>
      </dsp:nvSpPr>
      <dsp:spPr>
        <a:xfrm>
          <a:off x="3883086" y="765"/>
          <a:ext cx="5824630" cy="606957"/>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360000" lvl="1" indent="-228600" algn="l" defTabSz="889000">
            <a:lnSpc>
              <a:spcPct val="100000"/>
            </a:lnSpc>
            <a:spcBef>
              <a:spcPts val="600"/>
            </a:spcBef>
            <a:spcAft>
              <a:spcPts val="600"/>
            </a:spcAft>
            <a:buNone/>
          </a:pPr>
          <a:r>
            <a:rPr lang="sv-SE" sz="2000" kern="1200" dirty="0"/>
            <a:t>Nominal, Min/Max-In, Min/Max-Out</a:t>
          </a:r>
          <a:endParaRPr lang="en-US" sz="2000" kern="1200" dirty="0"/>
        </a:p>
      </dsp:txBody>
      <dsp:txXfrm>
        <a:off x="3883086" y="76635"/>
        <a:ext cx="5597021" cy="455217"/>
      </dsp:txXfrm>
    </dsp:sp>
    <dsp:sp modelId="{E5176062-5DE0-493B-A6AF-02825E1A254A}">
      <dsp:nvSpPr>
        <dsp:cNvPr id="0" name=""/>
        <dsp:cNvSpPr/>
      </dsp:nvSpPr>
      <dsp:spPr>
        <a:xfrm>
          <a:off x="0" y="765"/>
          <a:ext cx="3883086" cy="60695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Reference parts</a:t>
          </a:r>
        </a:p>
      </dsp:txBody>
      <dsp:txXfrm>
        <a:off x="29629" y="30394"/>
        <a:ext cx="3823828" cy="547699"/>
      </dsp:txXfrm>
    </dsp:sp>
    <dsp:sp modelId="{C7B993A8-82E0-4A56-B5BF-0424B2C855C6}">
      <dsp:nvSpPr>
        <dsp:cNvPr id="0" name=""/>
        <dsp:cNvSpPr/>
      </dsp:nvSpPr>
      <dsp:spPr>
        <a:xfrm>
          <a:off x="3883086" y="668418"/>
          <a:ext cx="5824630" cy="606957"/>
        </a:xfrm>
        <a:prstGeom prst="rightArrow">
          <a:avLst>
            <a:gd name="adj1" fmla="val 75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360000" lvl="1" indent="-228600" algn="l" defTabSz="889000">
            <a:lnSpc>
              <a:spcPct val="100000"/>
            </a:lnSpc>
            <a:spcBef>
              <a:spcPts val="600"/>
            </a:spcBef>
            <a:spcAft>
              <a:spcPts val="600"/>
            </a:spcAft>
            <a:buNone/>
          </a:pPr>
          <a:r>
            <a:rPr lang="en-US" sz="2000" kern="1200" dirty="0"/>
            <a:t>Microhardness ECD at OEM-defined locations</a:t>
          </a:r>
        </a:p>
      </dsp:txBody>
      <dsp:txXfrm>
        <a:off x="3883086" y="744288"/>
        <a:ext cx="5597021" cy="455217"/>
      </dsp:txXfrm>
    </dsp:sp>
    <dsp:sp modelId="{EF62F568-83C8-41A0-BE2F-B4F1B909755D}">
      <dsp:nvSpPr>
        <dsp:cNvPr id="0" name=""/>
        <dsp:cNvSpPr/>
      </dsp:nvSpPr>
      <dsp:spPr>
        <a:xfrm>
          <a:off x="0" y="668418"/>
          <a:ext cx="3883086" cy="606957"/>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Destructive anchor</a:t>
          </a:r>
        </a:p>
      </dsp:txBody>
      <dsp:txXfrm>
        <a:off x="29629" y="698047"/>
        <a:ext cx="3823828" cy="547699"/>
      </dsp:txXfrm>
    </dsp:sp>
    <dsp:sp modelId="{54F10026-6F59-4180-B0FE-06E522B52211}">
      <dsp:nvSpPr>
        <dsp:cNvPr id="0" name=""/>
        <dsp:cNvSpPr/>
      </dsp:nvSpPr>
      <dsp:spPr>
        <a:xfrm>
          <a:off x="3883086" y="1336071"/>
          <a:ext cx="5824630" cy="606957"/>
        </a:xfrm>
        <a:prstGeom prst="rightArrow">
          <a:avLst>
            <a:gd name="adj1" fmla="val 75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360000" lvl="1" indent="-228600" algn="l" defTabSz="889000">
            <a:lnSpc>
              <a:spcPct val="100000"/>
            </a:lnSpc>
            <a:spcBef>
              <a:spcPts val="600"/>
            </a:spcBef>
            <a:spcAft>
              <a:spcPts val="600"/>
            </a:spcAft>
            <a:buNone/>
          </a:pPr>
          <a:r>
            <a:rPr lang="en-US" sz="2000" kern="1200" dirty="0"/>
            <a:t>Multi-frequency envelopes linked to ECD</a:t>
          </a:r>
        </a:p>
      </dsp:txBody>
      <dsp:txXfrm>
        <a:off x="3883086" y="1411941"/>
        <a:ext cx="5597021" cy="455217"/>
      </dsp:txXfrm>
    </dsp:sp>
    <dsp:sp modelId="{4D402D7B-CAAF-4AC2-928A-89628C7F5697}">
      <dsp:nvSpPr>
        <dsp:cNvPr id="0" name=""/>
        <dsp:cNvSpPr/>
      </dsp:nvSpPr>
      <dsp:spPr>
        <a:xfrm>
          <a:off x="0" y="1336071"/>
          <a:ext cx="3883086" cy="60695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ECS training</a:t>
          </a:r>
        </a:p>
      </dsp:txBody>
      <dsp:txXfrm>
        <a:off x="29629" y="1365700"/>
        <a:ext cx="3823828" cy="547699"/>
      </dsp:txXfrm>
    </dsp:sp>
    <dsp:sp modelId="{207010C5-D448-495F-B396-F73BCBD61AD7}">
      <dsp:nvSpPr>
        <dsp:cNvPr id="0" name=""/>
        <dsp:cNvSpPr/>
      </dsp:nvSpPr>
      <dsp:spPr>
        <a:xfrm>
          <a:off x="3883086" y="2003725"/>
          <a:ext cx="5824630" cy="606957"/>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360000" lvl="1" indent="-228600" algn="l" defTabSz="889000">
            <a:lnSpc>
              <a:spcPct val="100000"/>
            </a:lnSpc>
            <a:spcBef>
              <a:spcPts val="600"/>
            </a:spcBef>
            <a:spcAft>
              <a:spcPts val="600"/>
            </a:spcAft>
            <a:buNone/>
          </a:pPr>
          <a:r>
            <a:rPr lang="en-US" sz="2000" kern="1200" dirty="0"/>
            <a:t>No periodic recalibration after validation</a:t>
          </a:r>
        </a:p>
      </dsp:txBody>
      <dsp:txXfrm>
        <a:off x="3883086" y="2079595"/>
        <a:ext cx="5597021" cy="455217"/>
      </dsp:txXfrm>
    </dsp:sp>
    <dsp:sp modelId="{32CDCBEC-7307-4432-9D22-9AC71A235988}">
      <dsp:nvSpPr>
        <dsp:cNvPr id="0" name=""/>
        <dsp:cNvSpPr/>
      </dsp:nvSpPr>
      <dsp:spPr>
        <a:xfrm>
          <a:off x="0" y="2003725"/>
          <a:ext cx="3883086" cy="606957"/>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Locked ECD model</a:t>
          </a:r>
        </a:p>
      </dsp:txBody>
      <dsp:txXfrm>
        <a:off x="29629" y="2033354"/>
        <a:ext cx="3823828" cy="547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B5854-A0A9-49FC-A745-044A595695ED}">
      <dsp:nvSpPr>
        <dsp:cNvPr id="0" name=""/>
        <dsp:cNvSpPr/>
      </dsp:nvSpPr>
      <dsp:spPr>
        <a:xfrm>
          <a:off x="1371687" y="328507"/>
          <a:ext cx="256103" cy="91440"/>
        </a:xfrm>
        <a:custGeom>
          <a:avLst/>
          <a:gdLst/>
          <a:ahLst/>
          <a:cxnLst/>
          <a:rect l="0" t="0" r="0" b="0"/>
          <a:pathLst>
            <a:path>
              <a:moveTo>
                <a:pt x="0" y="45720"/>
              </a:moveTo>
              <a:lnTo>
                <a:pt x="25610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ID4096" sz="500" kern="1200"/>
        </a:p>
      </dsp:txBody>
      <dsp:txXfrm>
        <a:off x="1492572" y="372793"/>
        <a:ext cx="14335" cy="2867"/>
      </dsp:txXfrm>
    </dsp:sp>
    <dsp:sp modelId="{CE42E154-EF6D-43CD-9A42-3D7BA7923FBD}">
      <dsp:nvSpPr>
        <dsp:cNvPr id="0" name=""/>
        <dsp:cNvSpPr/>
      </dsp:nvSpPr>
      <dsp:spPr>
        <a:xfrm>
          <a:off x="126950" y="265"/>
          <a:ext cx="1246537" cy="747922"/>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DB setup</a:t>
          </a:r>
          <a:endParaRPr lang="LID4096" sz="1700" kern="1200" dirty="0"/>
        </a:p>
      </dsp:txBody>
      <dsp:txXfrm>
        <a:off x="126950" y="265"/>
        <a:ext cx="1246537" cy="747922"/>
      </dsp:txXfrm>
    </dsp:sp>
    <dsp:sp modelId="{F9366301-91CA-4F54-9920-91AA77BCDA0F}">
      <dsp:nvSpPr>
        <dsp:cNvPr id="0" name=""/>
        <dsp:cNvSpPr/>
      </dsp:nvSpPr>
      <dsp:spPr>
        <a:xfrm>
          <a:off x="2904928" y="328507"/>
          <a:ext cx="256103" cy="91440"/>
        </a:xfrm>
        <a:custGeom>
          <a:avLst/>
          <a:gdLst/>
          <a:ahLst/>
          <a:cxnLst/>
          <a:rect l="0" t="0" r="0" b="0"/>
          <a:pathLst>
            <a:path>
              <a:moveTo>
                <a:pt x="0" y="45720"/>
              </a:moveTo>
              <a:lnTo>
                <a:pt x="25610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ID4096" sz="500" kern="1200"/>
        </a:p>
      </dsp:txBody>
      <dsp:txXfrm>
        <a:off x="3025812" y="372793"/>
        <a:ext cx="14335" cy="2867"/>
      </dsp:txXfrm>
    </dsp:sp>
    <dsp:sp modelId="{938456EB-2830-4B15-84A4-EE4565A7079A}">
      <dsp:nvSpPr>
        <dsp:cNvPr id="0" name=""/>
        <dsp:cNvSpPr/>
      </dsp:nvSpPr>
      <dsp:spPr>
        <a:xfrm>
          <a:off x="1660191" y="265"/>
          <a:ext cx="1246537" cy="747922"/>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Parallel ECS + Cut</a:t>
          </a:r>
          <a:endParaRPr lang="LID4096" sz="1700" kern="1200" dirty="0"/>
        </a:p>
      </dsp:txBody>
      <dsp:txXfrm>
        <a:off x="1660191" y="265"/>
        <a:ext cx="1246537" cy="747922"/>
      </dsp:txXfrm>
    </dsp:sp>
    <dsp:sp modelId="{8D87435A-7A05-4617-A710-5C598115CFF9}">
      <dsp:nvSpPr>
        <dsp:cNvPr id="0" name=""/>
        <dsp:cNvSpPr/>
      </dsp:nvSpPr>
      <dsp:spPr>
        <a:xfrm>
          <a:off x="750219" y="746388"/>
          <a:ext cx="3066481" cy="256103"/>
        </a:xfrm>
        <a:custGeom>
          <a:avLst/>
          <a:gdLst/>
          <a:ahLst/>
          <a:cxnLst/>
          <a:rect l="0" t="0" r="0" b="0"/>
          <a:pathLst>
            <a:path>
              <a:moveTo>
                <a:pt x="3066481" y="0"/>
              </a:moveTo>
              <a:lnTo>
                <a:pt x="3066481" y="145151"/>
              </a:lnTo>
              <a:lnTo>
                <a:pt x="0" y="145151"/>
              </a:lnTo>
              <a:lnTo>
                <a:pt x="0" y="256103"/>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ID4096" sz="500" kern="1200"/>
        </a:p>
      </dsp:txBody>
      <dsp:txXfrm>
        <a:off x="2206463" y="873006"/>
        <a:ext cx="153992" cy="2867"/>
      </dsp:txXfrm>
    </dsp:sp>
    <dsp:sp modelId="{28A0562D-FD60-4502-A1F6-EDF55413434E}">
      <dsp:nvSpPr>
        <dsp:cNvPr id="0" name=""/>
        <dsp:cNvSpPr/>
      </dsp:nvSpPr>
      <dsp:spPr>
        <a:xfrm>
          <a:off x="3193432" y="265"/>
          <a:ext cx="1246537" cy="74792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30-50 parts</a:t>
          </a:r>
          <a:endParaRPr lang="LID4096" sz="1700" kern="1200" dirty="0"/>
        </a:p>
      </dsp:txBody>
      <dsp:txXfrm>
        <a:off x="3193432" y="265"/>
        <a:ext cx="1246537" cy="747922"/>
      </dsp:txXfrm>
    </dsp:sp>
    <dsp:sp modelId="{45A9905D-65E3-484C-B9E6-E3E4AFD15B0A}">
      <dsp:nvSpPr>
        <dsp:cNvPr id="0" name=""/>
        <dsp:cNvSpPr/>
      </dsp:nvSpPr>
      <dsp:spPr>
        <a:xfrm>
          <a:off x="1371687" y="1363132"/>
          <a:ext cx="256103" cy="91440"/>
        </a:xfrm>
        <a:custGeom>
          <a:avLst/>
          <a:gdLst/>
          <a:ahLst/>
          <a:cxnLst/>
          <a:rect l="0" t="0" r="0" b="0"/>
          <a:pathLst>
            <a:path>
              <a:moveTo>
                <a:pt x="0" y="45720"/>
              </a:moveTo>
              <a:lnTo>
                <a:pt x="25610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ID4096" sz="500" kern="1200"/>
        </a:p>
      </dsp:txBody>
      <dsp:txXfrm>
        <a:off x="1492572" y="1407419"/>
        <a:ext cx="14335" cy="2867"/>
      </dsp:txXfrm>
    </dsp:sp>
    <dsp:sp modelId="{74727669-0FFD-4899-AFCE-D02FD75726EC}">
      <dsp:nvSpPr>
        <dsp:cNvPr id="0" name=""/>
        <dsp:cNvSpPr/>
      </dsp:nvSpPr>
      <dsp:spPr>
        <a:xfrm>
          <a:off x="126950" y="1034891"/>
          <a:ext cx="1246537" cy="747922"/>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Statistical proof</a:t>
          </a:r>
          <a:endParaRPr lang="LID4096" sz="1700" kern="1200" dirty="0"/>
        </a:p>
      </dsp:txBody>
      <dsp:txXfrm>
        <a:off x="126950" y="1034891"/>
        <a:ext cx="1246537" cy="747922"/>
      </dsp:txXfrm>
    </dsp:sp>
    <dsp:sp modelId="{7FB7D2A7-4A6D-48F7-A9BE-554F66205B78}">
      <dsp:nvSpPr>
        <dsp:cNvPr id="0" name=""/>
        <dsp:cNvSpPr/>
      </dsp:nvSpPr>
      <dsp:spPr>
        <a:xfrm>
          <a:off x="1660191" y="1034891"/>
          <a:ext cx="1246537" cy="747922"/>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Cut-check reduction</a:t>
          </a:r>
          <a:endParaRPr lang="LID4096" sz="1700" kern="1200" dirty="0"/>
        </a:p>
      </dsp:txBody>
      <dsp:txXfrm>
        <a:off x="1660191" y="1034891"/>
        <a:ext cx="1246537" cy="7479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2D7FE-93CE-4923-976E-33864EA445FA}">
      <dsp:nvSpPr>
        <dsp:cNvPr id="0" name=""/>
        <dsp:cNvSpPr/>
      </dsp:nvSpPr>
      <dsp:spPr>
        <a:xfrm>
          <a:off x="0" y="756262"/>
          <a:ext cx="3100387" cy="18602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kern="1200" dirty="0">
              <a:solidFill>
                <a:srgbClr val="0A2D46"/>
              </a:solidFill>
              <a:latin typeface="Arial"/>
            </a:rPr>
            <a:t>Cut-check replacement</a:t>
          </a:r>
          <a:endParaRPr lang="en-US" sz="1900" kern="1200" dirty="0"/>
        </a:p>
        <a:p>
          <a:pPr marL="114300" lvl="1" indent="-114300" algn="l" defTabSz="666750">
            <a:lnSpc>
              <a:spcPct val="90000"/>
            </a:lnSpc>
            <a:spcBef>
              <a:spcPct val="0"/>
            </a:spcBef>
            <a:spcAft>
              <a:spcPct val="15000"/>
            </a:spcAft>
            <a:buChar char="•"/>
          </a:pPr>
          <a:r>
            <a:rPr lang="en-US" sz="1500" b="0" kern="1200" dirty="0">
              <a:solidFill>
                <a:srgbClr val="0A2D46"/>
              </a:solidFill>
              <a:latin typeface="Arial"/>
            </a:rPr>
            <a:t>A trained ECS model transfers destructive microhardness information into non-destructive routine ECD verification.</a:t>
          </a:r>
          <a:endParaRPr lang="en-US" sz="1500" kern="1200" dirty="0"/>
        </a:p>
      </dsp:txBody>
      <dsp:txXfrm>
        <a:off x="0" y="756262"/>
        <a:ext cx="3100387" cy="1860232"/>
      </dsp:txXfrm>
    </dsp:sp>
    <dsp:sp modelId="{1553DDF0-449C-4676-8596-B4B188D56C5A}">
      <dsp:nvSpPr>
        <dsp:cNvPr id="0" name=""/>
        <dsp:cNvSpPr/>
      </dsp:nvSpPr>
      <dsp:spPr>
        <a:xfrm>
          <a:off x="3410426" y="756262"/>
          <a:ext cx="3100387" cy="186023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kern="1200" dirty="0">
              <a:solidFill>
                <a:srgbClr val="0A2D46"/>
              </a:solidFill>
              <a:latin typeface="Arial"/>
            </a:rPr>
            <a:t>Robust EC modeling</a:t>
          </a:r>
          <a:endParaRPr lang="en-US" sz="1900" kern="1200" dirty="0"/>
        </a:p>
        <a:p>
          <a:pPr marL="114300" lvl="1" indent="-114300" algn="l" defTabSz="666750">
            <a:lnSpc>
              <a:spcPct val="90000"/>
            </a:lnSpc>
            <a:spcBef>
              <a:spcPct val="0"/>
            </a:spcBef>
            <a:spcAft>
              <a:spcPct val="15000"/>
            </a:spcAft>
            <a:buChar char="•"/>
          </a:pPr>
          <a:r>
            <a:rPr lang="en-US" sz="1500" b="0" kern="1200" dirty="0">
              <a:solidFill>
                <a:srgbClr val="0A2D46"/>
              </a:solidFill>
              <a:latin typeface="Arial"/>
            </a:rPr>
            <a:t>Multi-frequency scanning, Theta modeling, and compensation handle heat code, temperature, and residual magnetism effects.</a:t>
          </a:r>
          <a:endParaRPr lang="en-US" sz="1500" kern="1200" dirty="0"/>
        </a:p>
      </dsp:txBody>
      <dsp:txXfrm>
        <a:off x="3410426" y="756262"/>
        <a:ext cx="3100387" cy="1860232"/>
      </dsp:txXfrm>
    </dsp:sp>
    <dsp:sp modelId="{1308852D-B9A8-4920-9DDE-2F4D1E4F2210}">
      <dsp:nvSpPr>
        <dsp:cNvPr id="0" name=""/>
        <dsp:cNvSpPr/>
      </dsp:nvSpPr>
      <dsp:spPr>
        <a:xfrm>
          <a:off x="6820853" y="756262"/>
          <a:ext cx="3100387" cy="186023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kern="1200" dirty="0">
              <a:solidFill>
                <a:srgbClr val="0A2D46"/>
              </a:solidFill>
              <a:latin typeface="Arial"/>
            </a:rPr>
            <a:t>Validated </a:t>
          </a:r>
          <a:r>
            <a:rPr lang="en-US" sz="1900" b="0" kern="1200">
              <a:solidFill>
                <a:srgbClr val="0A2D46"/>
              </a:solidFill>
              <a:latin typeface="Arial"/>
            </a:rPr>
            <a:t>long-term stability</a:t>
          </a:r>
          <a:endParaRPr lang="en-US" sz="1900" kern="1200" dirty="0"/>
        </a:p>
        <a:p>
          <a:pPr marL="114300" lvl="1" indent="-114300" algn="l" defTabSz="666750">
            <a:lnSpc>
              <a:spcPct val="90000"/>
            </a:lnSpc>
            <a:spcBef>
              <a:spcPct val="0"/>
            </a:spcBef>
            <a:spcAft>
              <a:spcPct val="15000"/>
            </a:spcAft>
            <a:buChar char="•"/>
          </a:pPr>
          <a:r>
            <a:rPr lang="en-US" sz="1500" b="0" kern="1200" dirty="0">
              <a:solidFill>
                <a:srgbClr val="0A2D46"/>
              </a:solidFill>
              <a:latin typeface="Arial"/>
            </a:rPr>
            <a:t>Once trained and validated, the system operates without periodic recalibration and supports reduction or cancellation of routine cut-checks.</a:t>
          </a:r>
          <a:endParaRPr lang="en-US" sz="1500" kern="1200" dirty="0"/>
        </a:p>
      </dsp:txBody>
      <dsp:txXfrm>
        <a:off x="6820853" y="756262"/>
        <a:ext cx="3100387" cy="18602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943BBAD-1649-4ECA-D1A9-BF24D02706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DFEF567E-59F3-8A6E-6142-9F93B5D870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6EA657-B609-4975-A68B-A3909472B562}" type="datetimeFigureOut">
              <a:rPr lang="it-IT" smtClean="0"/>
              <a:t>08/06/2026</a:t>
            </a:fld>
            <a:endParaRPr lang="it-IT"/>
          </a:p>
        </p:txBody>
      </p:sp>
      <p:sp>
        <p:nvSpPr>
          <p:cNvPr id="4" name="Segnaposto piè di pagina 3">
            <a:extLst>
              <a:ext uri="{FF2B5EF4-FFF2-40B4-BE49-F238E27FC236}">
                <a16:creationId xmlns:a16="http://schemas.microsoft.com/office/drawing/2014/main" id="{CD62CAB8-881C-C13C-69A0-121CA97591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EF7DF44E-375C-4142-B07B-6B79849529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E6AB2F-6702-4661-A36D-444879B5AF16}" type="slidenum">
              <a:rPr lang="it-IT" smtClean="0"/>
              <a:t>‹#›</a:t>
            </a:fld>
            <a:endParaRPr lang="it-IT"/>
          </a:p>
        </p:txBody>
      </p:sp>
    </p:spTree>
    <p:extLst>
      <p:ext uri="{BB962C8B-B14F-4D97-AF65-F5344CB8AC3E}">
        <p14:creationId xmlns:p14="http://schemas.microsoft.com/office/powerpoint/2010/main" val="1915131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58C93-4467-4159-906E-D22ECD0682F6}" type="datetimeFigureOut">
              <a:rPr lang="it-IT" smtClean="0"/>
              <a:t>08/06/2026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2DF97-38E3-49E8-A9D9-BDE36C488C27}" type="slidenum">
              <a:rPr lang="it-IT" smtClean="0"/>
              <a:t>‹#›</a:t>
            </a:fld>
            <a:endParaRPr lang="it-IT"/>
          </a:p>
        </p:txBody>
      </p:sp>
    </p:spTree>
    <p:extLst>
      <p:ext uri="{BB962C8B-B14F-4D97-AF65-F5344CB8AC3E}">
        <p14:creationId xmlns:p14="http://schemas.microsoft.com/office/powerpoint/2010/main" val="2127790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Good morning. </a:t>
            </a:r>
          </a:p>
          <a:p>
            <a:r>
              <a:rPr lang="en-US" b="0" dirty="0"/>
              <a:t>My name is Hooman Dejnabadi from EddySonix in Switzerland. </a:t>
            </a:r>
          </a:p>
          <a:p>
            <a:r>
              <a:rPr lang="en-US" b="0" dirty="0"/>
              <a:t>Today I will present our Eddy Current Scanner, or ECS, for Non-Destructive case depth measurement of induction-hardened axle bars and stem shafts. </a:t>
            </a:r>
          </a:p>
          <a:p>
            <a:r>
              <a:rPr lang="en-US" b="0" dirty="0"/>
              <a:t>The main focus is how this system can replace routine destructive cut-check verification.</a:t>
            </a:r>
          </a:p>
        </p:txBody>
      </p:sp>
      <p:sp>
        <p:nvSpPr>
          <p:cNvPr id="4" name="Slide Number Placeholder 3"/>
          <p:cNvSpPr>
            <a:spLocks noGrp="1"/>
          </p:cNvSpPr>
          <p:nvPr>
            <p:ph type="sldNum" sz="quarter" idx="5"/>
          </p:nvPr>
        </p:nvSpPr>
        <p:spPr/>
        <p:txBody>
          <a:bodyPr/>
          <a:lstStyle/>
          <a:p>
            <a:fld id="{C312DF97-38E3-49E8-A9D9-BDE36C488C27}" type="slidenum">
              <a:rPr lang="it-IT" smtClean="0"/>
              <a:t>1</a:t>
            </a:fld>
            <a:endParaRPr lang="it-IT"/>
          </a:p>
        </p:txBody>
      </p:sp>
    </p:spTree>
    <p:extLst>
      <p:ext uri="{BB962C8B-B14F-4D97-AF65-F5344CB8AC3E}">
        <p14:creationId xmlns:p14="http://schemas.microsoft.com/office/powerpoint/2010/main" val="1645685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validation, ECS is used at the same verification rhythm as the former cut-checks. The trigger can be time interval, induction coil change, part-type change, or process adjustment. The difference is that the part is no longer destroyed. The operator gets ECD values, alarms, pass-fail decision, and traceable quality records. Detailed plots are still available for engineering review when needed.</a:t>
            </a:r>
          </a:p>
        </p:txBody>
      </p:sp>
      <p:sp>
        <p:nvSpPr>
          <p:cNvPr id="4" name="Slide Number Placeholder 3"/>
          <p:cNvSpPr>
            <a:spLocks noGrp="1"/>
          </p:cNvSpPr>
          <p:nvPr>
            <p:ph type="sldNum" sz="quarter" idx="5"/>
          </p:nvPr>
        </p:nvSpPr>
        <p:spPr/>
        <p:txBody>
          <a:bodyPr/>
          <a:lstStyle/>
          <a:p>
            <a:fld id="{C312DF97-38E3-49E8-A9D9-BDE36C488C27}" type="slidenum">
              <a:rPr lang="it-IT" smtClean="0"/>
              <a:t>10</a:t>
            </a:fld>
            <a:endParaRPr lang="it-IT"/>
          </a:p>
        </p:txBody>
      </p:sp>
    </p:spTree>
    <p:extLst>
      <p:ext uri="{BB962C8B-B14F-4D97-AF65-F5344CB8AC3E}">
        <p14:creationId xmlns:p14="http://schemas.microsoft.com/office/powerpoint/2010/main" val="1150671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Validation is done by running ECS and cut-checks in parallel. For each production part, ECS estimates are compared point-by-point with microhardness results. Across several part families, we typically observe about 0.15 millimeter standard deviation and a maximum deviation around 0.3 millimeter. The validation includes nominal, high-case, and low-case conditions. This statistical agreement is the basis for reducing or cancelling routine destructive cut-checks.</a:t>
            </a:r>
          </a:p>
        </p:txBody>
      </p:sp>
      <p:sp>
        <p:nvSpPr>
          <p:cNvPr id="4" name="Slide Number Placeholder 3"/>
          <p:cNvSpPr>
            <a:spLocks noGrp="1"/>
          </p:cNvSpPr>
          <p:nvPr>
            <p:ph type="sldNum" sz="quarter" idx="5"/>
          </p:nvPr>
        </p:nvSpPr>
        <p:spPr/>
        <p:txBody>
          <a:bodyPr/>
          <a:lstStyle/>
          <a:p>
            <a:fld id="{C312DF97-38E3-49E8-A9D9-BDE36C488C27}" type="slidenum">
              <a:rPr lang="it-IT" smtClean="0"/>
              <a:t>11</a:t>
            </a:fld>
            <a:endParaRPr lang="it-IT"/>
          </a:p>
        </p:txBody>
      </p:sp>
    </p:spTree>
    <p:extLst>
      <p:ext uri="{BB962C8B-B14F-4D97-AF65-F5344CB8AC3E}">
        <p14:creationId xmlns:p14="http://schemas.microsoft.com/office/powerpoint/2010/main" val="783352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transition must be controlled. In a typical case, production parts are collected over several weeks. We scan them with ECS, then cut-check them and compare the results. The Batch Test tool reports RMSE, mean error, correlation, and Bland-Altman agreement. It can also support supervised fine-tuning to reduce bias, RMSE, and standard deviation. However, this is not automatic self-learning. The database is not modified automatically, and the final decision remains under the customer quality protocol.</a:t>
            </a:r>
          </a:p>
        </p:txBody>
      </p:sp>
      <p:sp>
        <p:nvSpPr>
          <p:cNvPr id="4" name="Slide Number Placeholder 3"/>
          <p:cNvSpPr>
            <a:spLocks noGrp="1"/>
          </p:cNvSpPr>
          <p:nvPr>
            <p:ph type="sldNum" sz="quarter" idx="5"/>
          </p:nvPr>
        </p:nvSpPr>
        <p:spPr/>
        <p:txBody>
          <a:bodyPr/>
          <a:lstStyle/>
          <a:p>
            <a:fld id="{C312DF97-38E3-49E8-A9D9-BDE36C488C27}" type="slidenum">
              <a:rPr lang="it-IT" smtClean="0"/>
              <a:t>12</a:t>
            </a:fld>
            <a:endParaRPr lang="it-IT"/>
          </a:p>
        </p:txBody>
      </p:sp>
    </p:spTree>
    <p:extLst>
      <p:ext uri="{BB962C8B-B14F-4D97-AF65-F5344CB8AC3E}">
        <p14:creationId xmlns:p14="http://schemas.microsoft.com/office/powerpoint/2010/main" val="1879908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practical performance is a typical standard deviation of 0.15 millimeter, maximum deviation around 0.3 millimeter, and test time below 30 seconds. Long-term deployments show stable results without periodic recalibration. But there are boundary conditions. A validated reference database is required for each component family. Part orientation, coil selection, and scan parameters must remain controlled. For a new geometry or major process change, a new setup or validation is required.</a:t>
            </a:r>
          </a:p>
        </p:txBody>
      </p:sp>
      <p:sp>
        <p:nvSpPr>
          <p:cNvPr id="4" name="Slide Number Placeholder 3"/>
          <p:cNvSpPr>
            <a:spLocks noGrp="1"/>
          </p:cNvSpPr>
          <p:nvPr>
            <p:ph type="sldNum" sz="quarter" idx="5"/>
          </p:nvPr>
        </p:nvSpPr>
        <p:spPr/>
        <p:txBody>
          <a:bodyPr/>
          <a:lstStyle/>
          <a:p>
            <a:fld id="{C312DF97-38E3-49E8-A9D9-BDE36C488C27}" type="slidenum">
              <a:rPr lang="it-IT" smtClean="0"/>
              <a:t>13</a:t>
            </a:fld>
            <a:endParaRPr lang="it-IT"/>
          </a:p>
        </p:txBody>
      </p:sp>
    </p:spTree>
    <p:extLst>
      <p:ext uri="{BB962C8B-B14F-4D97-AF65-F5344CB8AC3E}">
        <p14:creationId xmlns:p14="http://schemas.microsoft.com/office/powerpoint/2010/main" val="3675158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ECS transfers destructive microhardness information into non-destructive routine ECD verification. The method combines multi-frequency scanning, Theta modeling, </a:t>
            </a:r>
            <a:r>
              <a:rPr lang="en-US"/>
              <a:t>and “Compensation” </a:t>
            </a:r>
            <a:r>
              <a:rPr lang="en-US" dirty="0"/>
              <a:t>to handle heat code, temperature, residual magnetism, and surface effects. Once trained and validated, the system operates without periodic recalibration and supports strong reduction, or cancellation, of routine cut-checks. ECS is not presented as a generic eddy-current sorter. It is a validated replacement for routine ECD cut-check verification. </a:t>
            </a:r>
          </a:p>
          <a:p>
            <a:r>
              <a:rPr lang="en-US" dirty="0"/>
              <a:t>Thank you for your attention.</a:t>
            </a:r>
          </a:p>
        </p:txBody>
      </p:sp>
      <p:sp>
        <p:nvSpPr>
          <p:cNvPr id="4" name="Slide Number Placeholder 3"/>
          <p:cNvSpPr>
            <a:spLocks noGrp="1"/>
          </p:cNvSpPr>
          <p:nvPr>
            <p:ph type="sldNum" sz="quarter" idx="5"/>
          </p:nvPr>
        </p:nvSpPr>
        <p:spPr/>
        <p:txBody>
          <a:bodyPr/>
          <a:lstStyle/>
          <a:p>
            <a:fld id="{C312DF97-38E3-49E8-A9D9-BDE36C488C27}" type="slidenum">
              <a:rPr lang="it-IT" smtClean="0"/>
              <a:t>14</a:t>
            </a:fld>
            <a:endParaRPr lang="it-IT"/>
          </a:p>
        </p:txBody>
      </p:sp>
    </p:spTree>
    <p:extLst>
      <p:ext uri="{BB962C8B-B14F-4D97-AF65-F5344CB8AC3E}">
        <p14:creationId xmlns:p14="http://schemas.microsoft.com/office/powerpoint/2010/main" val="231655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industrial problem is the routine cut-check. </a:t>
            </a:r>
          </a:p>
          <a:p>
            <a:r>
              <a:rPr lang="en-US" dirty="0"/>
              <a:t>OEM protocols require ECD verification at fixed intervals, after coil changes, after part-type changes, or after process adjustments. These cut-checks are accurate, but each tested part is destroyed. For complex stems, several cross-section and longitudinal measurements may be required. This takes time, material, energy, and laboratory work. Our goal is to run ECS and cut-checks in parallel during validation, prove the agreement statistically, and then reduce or eliminate routine destructive checks.</a:t>
            </a:r>
          </a:p>
        </p:txBody>
      </p:sp>
      <p:sp>
        <p:nvSpPr>
          <p:cNvPr id="4" name="Slide Number Placeholder 3"/>
          <p:cNvSpPr>
            <a:spLocks noGrp="1"/>
          </p:cNvSpPr>
          <p:nvPr>
            <p:ph type="sldNum" sz="quarter" idx="5"/>
          </p:nvPr>
        </p:nvSpPr>
        <p:spPr/>
        <p:txBody>
          <a:bodyPr/>
          <a:lstStyle/>
          <a:p>
            <a:fld id="{C312DF97-38E3-49E8-A9D9-BDE36C488C27}" type="slidenum">
              <a:rPr lang="it-IT" smtClean="0"/>
              <a:t>2</a:t>
            </a:fld>
            <a:endParaRPr lang="it-IT"/>
          </a:p>
        </p:txBody>
      </p:sp>
    </p:spTree>
    <p:extLst>
      <p:ext uri="{BB962C8B-B14F-4D97-AF65-F5344CB8AC3E}">
        <p14:creationId xmlns:p14="http://schemas.microsoft.com/office/powerpoint/2010/main" val="2855171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representative shaft geometry. These parts are not simple cylinders. They include splines, shoulders, grooves, and diameter transitions. ECD can be specified at several axial locations, and sometimes at angled locations. In these areas, the eddy-current response changes strongly with coil position. This is why fixed point measurement is not enough. ECS uses controlled full-length scanning to keep all control points synchronized with the part geometry.</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ECS system overview. The part is clamped between centers, and the coil scans along the axis of the part. During the scan, the system records multi-frequency impedance continuously. Then the software calculates numerical ECD values at OEM-defined locations. The output includes ECD values, alarms, pass-fail decision, and traceable reports. The complete test cycle is below 30 seconds.</a:t>
            </a:r>
          </a:p>
        </p:txBody>
      </p:sp>
      <p:sp>
        <p:nvSpPr>
          <p:cNvPr id="4" name="Slide Number Placeholder 3"/>
          <p:cNvSpPr>
            <a:spLocks noGrp="1"/>
          </p:cNvSpPr>
          <p:nvPr>
            <p:ph type="sldNum" sz="quarter" idx="5"/>
          </p:nvPr>
        </p:nvSpPr>
        <p:spPr/>
        <p:txBody>
          <a:bodyPr/>
          <a:lstStyle/>
          <a:p>
            <a:fld id="{C312DF97-38E3-49E8-A9D9-BDE36C488C27}" type="slidenum">
              <a:rPr lang="it-IT" smtClean="0"/>
              <a:t>4</a:t>
            </a:fld>
            <a:endParaRPr lang="it-IT"/>
          </a:p>
        </p:txBody>
      </p:sp>
    </p:spTree>
    <p:extLst>
      <p:ext uri="{BB962C8B-B14F-4D97-AF65-F5344CB8AC3E}">
        <p14:creationId xmlns:p14="http://schemas.microsoft.com/office/powerpoint/2010/main" val="3102323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physics is based on the interaction between the hardened case and the soft core. We use several frequencies because one frequency cannot separate all effects. The low frequencies, mainly 5, 10, and 20 hertz, carry the main ECD information and penetrate deeply enough for about 3 to 10 millimeters case depth. The higher frequencies, above 80 hertz, are used for surface hardness, and compensation of surface effects. Amplitude and phase are interpreted together in the impedance plane.</a:t>
            </a:r>
          </a:p>
        </p:txBody>
      </p:sp>
      <p:sp>
        <p:nvSpPr>
          <p:cNvPr id="4" name="Slide Number Placeholder 3"/>
          <p:cNvSpPr>
            <a:spLocks noGrp="1"/>
          </p:cNvSpPr>
          <p:nvPr>
            <p:ph type="sldNum" sz="quarter" idx="5"/>
          </p:nvPr>
        </p:nvSpPr>
        <p:spPr/>
        <p:txBody>
          <a:bodyPr/>
          <a:lstStyle/>
          <a:p>
            <a:fld id="{C312DF97-38E3-49E8-A9D9-BDE36C488C27}" type="slidenum">
              <a:rPr lang="it-IT" smtClean="0"/>
              <a:t>5</a:t>
            </a:fld>
            <a:endParaRPr lang="it-IT"/>
          </a:p>
        </p:txBody>
      </p:sp>
    </p:spTree>
    <p:extLst>
      <p:ext uri="{BB962C8B-B14F-4D97-AF65-F5344CB8AC3E}">
        <p14:creationId xmlns:p14="http://schemas.microsoft.com/office/powerpoint/2010/main" val="3704559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scan creates continuous envelopes along the full shaft. This is a key difference from point-only eddy-current testing. The system aligns the scanned part with the master reference, then extracts the response at OEM-defined ECD points. Because the coil scans the full length, we also see how the signal behaves before and after each control point. This gives much richer information than a single local reading.</a:t>
            </a:r>
          </a:p>
        </p:txBody>
      </p:sp>
      <p:sp>
        <p:nvSpPr>
          <p:cNvPr id="4" name="Slide Number Placeholder 3"/>
          <p:cNvSpPr>
            <a:spLocks noGrp="1"/>
          </p:cNvSpPr>
          <p:nvPr>
            <p:ph type="sldNum" sz="quarter" idx="5"/>
          </p:nvPr>
        </p:nvSpPr>
        <p:spPr/>
        <p:txBody>
          <a:bodyPr/>
          <a:lstStyle/>
          <a:p>
            <a:fld id="{C312DF97-38E3-49E8-A9D9-BDE36C488C27}" type="slidenum">
              <a:rPr lang="it-IT" smtClean="0"/>
              <a:t>6</a:t>
            </a:fld>
            <a:endParaRPr lang="it-IT"/>
          </a:p>
        </p:txBody>
      </p:sp>
    </p:spTree>
    <p:extLst>
      <p:ext uri="{BB962C8B-B14F-4D97-AF65-F5344CB8AC3E}">
        <p14:creationId xmlns:p14="http://schemas.microsoft.com/office/powerpoint/2010/main" val="1333691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is anchored to real destructive data. We start with reference parts: Nominal, Min, and Max case-depth levels. These parts are cut-checked, and the true microhardness ECD values are entered at the required locations. ECS then links the multi-frequency envelopes to these ECD values. After training and validation, the model is locked. There is no periodic recalibration. The transition strategy is to compare ECS and cut-checks for a validation period, then replace routine cut-checks with ECS verification.</a:t>
            </a:r>
          </a:p>
        </p:txBody>
      </p:sp>
      <p:sp>
        <p:nvSpPr>
          <p:cNvPr id="4" name="Slide Number Placeholder 3"/>
          <p:cNvSpPr>
            <a:spLocks noGrp="1"/>
          </p:cNvSpPr>
          <p:nvPr>
            <p:ph type="sldNum" sz="quarter" idx="5"/>
          </p:nvPr>
        </p:nvSpPr>
        <p:spPr/>
        <p:txBody>
          <a:bodyPr/>
          <a:lstStyle/>
          <a:p>
            <a:fld id="{C312DF97-38E3-49E8-A9D9-BDE36C488C27}" type="slidenum">
              <a:rPr lang="it-IT" smtClean="0"/>
              <a:t>7</a:t>
            </a:fld>
            <a:endParaRPr lang="it-IT"/>
          </a:p>
        </p:txBody>
      </p:sp>
    </p:spTree>
    <p:extLst>
      <p:ext uri="{BB962C8B-B14F-4D97-AF65-F5344CB8AC3E}">
        <p14:creationId xmlns:p14="http://schemas.microsoft.com/office/powerpoint/2010/main" val="1587263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each inspection point, parts with different case depths “form” loci in the complex impedance plane. Instead of using raw amplitude or phase alone, the system fits this locus and converts the position into a Theta angle. The Theta values are normalized so nominal references are centered near zero. Selected Thetas from different frequencies are then combined and mapped to microhardness ECD values. This step converts raw EC amplitude and phase data into a useful ECD estimate.</a:t>
            </a:r>
          </a:p>
        </p:txBody>
      </p:sp>
      <p:sp>
        <p:nvSpPr>
          <p:cNvPr id="4" name="Slide Number Placeholder 3"/>
          <p:cNvSpPr>
            <a:spLocks noGrp="1"/>
          </p:cNvSpPr>
          <p:nvPr>
            <p:ph type="sldNum" sz="quarter" idx="5"/>
          </p:nvPr>
        </p:nvSpPr>
        <p:spPr/>
        <p:txBody>
          <a:bodyPr/>
          <a:lstStyle/>
          <a:p>
            <a:fld id="{C312DF97-38E3-49E8-A9D9-BDE36C488C27}" type="slidenum">
              <a:rPr lang="it-IT" smtClean="0"/>
              <a:t>8</a:t>
            </a:fld>
            <a:endParaRPr lang="it-IT"/>
          </a:p>
        </p:txBody>
      </p:sp>
    </p:spTree>
    <p:extLst>
      <p:ext uri="{BB962C8B-B14F-4D97-AF65-F5344CB8AC3E}">
        <p14:creationId xmlns:p14="http://schemas.microsoft.com/office/powerpoint/2010/main" val="306598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Raw eddy-current signals are sensitive to heat code, alloy variation, part temperature, residual magnetism, and surface hardness. Traditional eddy-current methods often need recalibration when material batches change. In ECS, the compensation framework separates these unwanted effects from the true ECD variation. Material and temperature effects are stabilized, surface effects are corrected using high-frequency data, and local-resolution correction restores peaks and valleys near geometry transitions. This is why the trained model remains valid without periodic recalibration, as long as production stays inside the validated range.</a:t>
            </a:r>
            <a:endParaRPr lang="LID4096" dirty="0"/>
          </a:p>
        </p:txBody>
      </p:sp>
      <p:sp>
        <p:nvSpPr>
          <p:cNvPr id="4" name="Slide Number Placeholder 3"/>
          <p:cNvSpPr>
            <a:spLocks noGrp="1"/>
          </p:cNvSpPr>
          <p:nvPr>
            <p:ph type="sldNum" sz="quarter" idx="5"/>
          </p:nvPr>
        </p:nvSpPr>
        <p:spPr/>
        <p:txBody>
          <a:bodyPr/>
          <a:lstStyle/>
          <a:p>
            <a:fld id="{C312DF97-38E3-49E8-A9D9-BDE36C488C27}" type="slidenum">
              <a:rPr lang="it-IT" smtClean="0"/>
              <a:t>9</a:t>
            </a:fld>
            <a:endParaRPr lang="it-IT"/>
          </a:p>
        </p:txBody>
      </p:sp>
    </p:spTree>
    <p:extLst>
      <p:ext uri="{BB962C8B-B14F-4D97-AF65-F5344CB8AC3E}">
        <p14:creationId xmlns:p14="http://schemas.microsoft.com/office/powerpoint/2010/main" val="2169238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3CDDD-0D77-9351-761A-90EF519A9E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499613-18B5-8654-CF37-6711D34DA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76879A-8EFC-068F-4A77-297212D5350A}"/>
              </a:ext>
            </a:extLst>
          </p:cNvPr>
          <p:cNvSpPr>
            <a:spLocks noGrp="1"/>
          </p:cNvSpPr>
          <p:nvPr>
            <p:ph type="dt" sz="half" idx="10"/>
          </p:nvPr>
        </p:nvSpPr>
        <p:spPr/>
        <p:txBody>
          <a:bodyPr/>
          <a:lstStyle/>
          <a:p>
            <a:fld id="{14C5C47C-F548-47DF-8520-C3FE7EE14E00}" type="datetime1">
              <a:rPr lang="en-US" smtClean="0"/>
              <a:t>2026-06-08</a:t>
            </a:fld>
            <a:endParaRPr lang="en-GB"/>
          </a:p>
        </p:txBody>
      </p:sp>
      <p:sp>
        <p:nvSpPr>
          <p:cNvPr id="5" name="Footer Placeholder 4">
            <a:extLst>
              <a:ext uri="{FF2B5EF4-FFF2-40B4-BE49-F238E27FC236}">
                <a16:creationId xmlns:a16="http://schemas.microsoft.com/office/drawing/2014/main" id="{5990D456-D347-0A79-DBD0-078703E050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1E107F-9CF3-930A-3301-F5F59251ED88}"/>
              </a:ext>
            </a:extLst>
          </p:cNvPr>
          <p:cNvSpPr>
            <a:spLocks noGrp="1"/>
          </p:cNvSpPr>
          <p:nvPr>
            <p:ph type="sldNum" sz="quarter" idx="12"/>
          </p:nvPr>
        </p:nvSpPr>
        <p:spPr/>
        <p:txBody>
          <a:bodyPr/>
          <a:lstStyle/>
          <a:p>
            <a:fld id="{17FA0C4A-F9FE-4B48-84A3-1AA8F1D0AD13}" type="slidenum">
              <a:rPr lang="en-GB" smtClean="0"/>
              <a:t>‹#›</a:t>
            </a:fld>
            <a:endParaRPr lang="en-GB"/>
          </a:p>
        </p:txBody>
      </p:sp>
    </p:spTree>
    <p:extLst>
      <p:ext uri="{BB962C8B-B14F-4D97-AF65-F5344CB8AC3E}">
        <p14:creationId xmlns:p14="http://schemas.microsoft.com/office/powerpoint/2010/main" val="165939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2C9F23C-6E21-45EB-8C03-64D6AF19701F}" type="datetime1">
              <a:rPr lang="en-US" smtClean="0"/>
              <a:t>2026-06-08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3933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1_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A9DD0CB-A05C-4C54-BE1B-2011AA5EE337}" type="datetime1">
              <a:rPr lang="en-US" smtClean="0"/>
              <a:t>2026-06-08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7237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00FE3D7-AAD9-4D86-81CD-02AED1D285C6}" type="datetime1">
              <a:rPr lang="en-US" smtClean="0"/>
              <a:t>2026-06-08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99632A-BAA9-0C4B-949A-099EE0667732}" type="slidenum">
              <a:rPr lang="it-IT" smtClean="0"/>
              <a:t>‹#›</a:t>
            </a:fld>
            <a:endParaRPr lang="it-IT"/>
          </a:p>
        </p:txBody>
      </p:sp>
    </p:spTree>
    <p:extLst>
      <p:ext uri="{BB962C8B-B14F-4D97-AF65-F5344CB8AC3E}">
        <p14:creationId xmlns:p14="http://schemas.microsoft.com/office/powerpoint/2010/main" val="3809513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7020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B8211C-1040-6E48-702E-661A066AB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3C04E1-E187-EF39-2B4A-12FCA55CD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C59736-BBB1-7912-FB2F-36B0D9E54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1094B-CC08-4558-B4DC-FDEFCA6EDF9D}" type="datetime1">
              <a:rPr lang="en-US" smtClean="0"/>
              <a:t>2026-06-08</a:t>
            </a:fld>
            <a:endParaRPr lang="en-GB"/>
          </a:p>
        </p:txBody>
      </p:sp>
      <p:sp>
        <p:nvSpPr>
          <p:cNvPr id="5" name="Footer Placeholder 4">
            <a:extLst>
              <a:ext uri="{FF2B5EF4-FFF2-40B4-BE49-F238E27FC236}">
                <a16:creationId xmlns:a16="http://schemas.microsoft.com/office/drawing/2014/main" id="{BA8F9B7A-9DE5-C82B-43D9-8A9C7661D3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10F92A-E088-BE12-D365-CFC5B71E56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A0C4A-F9FE-4B48-84A3-1AA8F1D0AD13}" type="slidenum">
              <a:rPr lang="en-GB" smtClean="0"/>
              <a:t>‹#›</a:t>
            </a:fld>
            <a:endParaRPr lang="en-GB"/>
          </a:p>
        </p:txBody>
      </p:sp>
    </p:spTree>
    <p:extLst>
      <p:ext uri="{BB962C8B-B14F-4D97-AF65-F5344CB8AC3E}">
        <p14:creationId xmlns:p14="http://schemas.microsoft.com/office/powerpoint/2010/main" val="967161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B1E4DE-31B2-8326-D7DD-FB24AB6A0504}"/>
              </a:ext>
            </a:extLst>
          </p:cNvPr>
          <p:cNvSpPr/>
          <p:nvPr/>
        </p:nvSpPr>
        <p:spPr>
          <a:xfrm rot="10800000">
            <a:off x="0" y="6697022"/>
            <a:ext cx="12192000" cy="160976"/>
          </a:xfrm>
          <a:prstGeom prst="rect">
            <a:avLst/>
          </a:prstGeom>
          <a:gradFill flip="none" rotWithShape="1">
            <a:gsLst>
              <a:gs pos="0">
                <a:srgbClr val="2DABE3">
                  <a:tint val="66000"/>
                  <a:satMod val="160000"/>
                </a:srgbClr>
              </a:gs>
              <a:gs pos="100000">
                <a:srgbClr val="7CB92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6200" tIns="38100" rIns="76200" bIns="38100" rtlCol="0" anchor="ctr">
            <a:noAutofit/>
          </a:bodyPr>
          <a:lstStyle/>
          <a:p>
            <a:pPr algn="ctr"/>
            <a:endParaRPr lang="en-GB"/>
          </a:p>
        </p:txBody>
      </p:sp>
      <p:sp>
        <p:nvSpPr>
          <p:cNvPr id="14" name="Rectangle 13">
            <a:extLst>
              <a:ext uri="{FF2B5EF4-FFF2-40B4-BE49-F238E27FC236}">
                <a16:creationId xmlns:a16="http://schemas.microsoft.com/office/drawing/2014/main" id="{FB1CEEEB-13CE-9AB0-6402-F3AC1D37B705}"/>
              </a:ext>
            </a:extLst>
          </p:cNvPr>
          <p:cNvSpPr/>
          <p:nvPr/>
        </p:nvSpPr>
        <p:spPr>
          <a:xfrm rot="10800000">
            <a:off x="0" y="6557962"/>
            <a:ext cx="12192000" cy="300037"/>
          </a:xfrm>
          <a:prstGeom prst="rect">
            <a:avLst/>
          </a:prstGeom>
          <a:gradFill flip="none" rotWithShape="1">
            <a:gsLst>
              <a:gs pos="0">
                <a:srgbClr val="004780">
                  <a:shade val="30000"/>
                  <a:satMod val="115000"/>
                </a:srgbClr>
              </a:gs>
              <a:gs pos="50000">
                <a:srgbClr val="004780">
                  <a:shade val="67500"/>
                  <a:satMod val="115000"/>
                </a:srgbClr>
              </a:gs>
              <a:gs pos="100000">
                <a:srgbClr val="004780">
                  <a:shade val="100000"/>
                  <a:satMod val="115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6200" tIns="38100" rIns="76200" bIns="38100" rtlCol="0" anchor="ctr">
            <a:noAutofit/>
          </a:bodyPr>
          <a:lstStyle/>
          <a:p>
            <a:pPr algn="ctr"/>
            <a:endParaRPr lang="en-GB"/>
          </a:p>
        </p:txBody>
      </p:sp>
      <p:sp>
        <p:nvSpPr>
          <p:cNvPr id="27" name="TextBox 26">
            <a:extLst>
              <a:ext uri="{FF2B5EF4-FFF2-40B4-BE49-F238E27FC236}">
                <a16:creationId xmlns:a16="http://schemas.microsoft.com/office/drawing/2014/main" id="{225676A3-AD9E-FD3F-9FFA-D5AAD2FDB51C}"/>
              </a:ext>
            </a:extLst>
          </p:cNvPr>
          <p:cNvSpPr txBox="1"/>
          <p:nvPr/>
        </p:nvSpPr>
        <p:spPr>
          <a:xfrm>
            <a:off x="407987" y="3445025"/>
            <a:ext cx="11282567" cy="2994281"/>
          </a:xfrm>
          <a:prstGeom prst="rect">
            <a:avLst/>
          </a:prstGeom>
          <a:noFill/>
        </p:spPr>
        <p:txBody>
          <a:bodyPr wrap="square" lIns="76200" tIns="38100" rIns="76200" bIns="38100">
            <a:noAutofit/>
          </a:bodyPr>
          <a:lstStyle/>
          <a:p>
            <a:pPr>
              <a:lnSpc>
                <a:spcPct val="119000"/>
              </a:lnSpc>
            </a:pPr>
            <a:r>
              <a:rPr lang="en-GB" sz="2800" b="1" i="0" dirty="0">
                <a:solidFill>
                  <a:srgbClr val="004780"/>
                </a:solidFill>
                <a:effectLst/>
                <a:latin typeface="Montserrat" panose="00000500000000000000" pitchFamily="2" charset="0"/>
              </a:rPr>
              <a:t>Industrial Technologies and Processes</a:t>
            </a:r>
          </a:p>
          <a:p>
            <a:pPr>
              <a:lnSpc>
                <a:spcPct val="119000"/>
              </a:lnSpc>
            </a:pPr>
            <a:r>
              <a:rPr lang="en-US" sz="2800" dirty="0">
                <a:solidFill>
                  <a:srgbClr val="004780"/>
                </a:solidFill>
                <a:latin typeface="Montserrat" panose="00000500000000000000" pitchFamily="2" charset="0"/>
              </a:rPr>
              <a:t>Eddy Current Scanner for Case Depth Measurement of Induction-Hardened Axle Bars and Stem Shafts</a:t>
            </a:r>
            <a:endParaRPr lang="en-GB" sz="2800" i="0" dirty="0">
              <a:solidFill>
                <a:srgbClr val="004780"/>
              </a:solidFill>
              <a:effectLst/>
              <a:latin typeface="Montserrat" panose="00000500000000000000" pitchFamily="2" charset="0"/>
            </a:endParaRPr>
          </a:p>
          <a:p>
            <a:pPr>
              <a:lnSpc>
                <a:spcPct val="119000"/>
              </a:lnSpc>
            </a:pPr>
            <a:endParaRPr lang="en-GB" sz="2800" b="1" i="0" dirty="0">
              <a:solidFill>
                <a:srgbClr val="7BBA2F"/>
              </a:solidFill>
              <a:effectLst/>
              <a:latin typeface="Montserrat" panose="00000500000000000000" pitchFamily="2" charset="0"/>
            </a:endParaRPr>
          </a:p>
          <a:p>
            <a:pPr>
              <a:lnSpc>
                <a:spcPct val="119000"/>
              </a:lnSpc>
            </a:pPr>
            <a:r>
              <a:rPr lang="en-GB" sz="2800" b="1" i="0" dirty="0">
                <a:solidFill>
                  <a:srgbClr val="002060"/>
                </a:solidFill>
                <a:effectLst/>
                <a:latin typeface="Montserrat" panose="00000500000000000000" pitchFamily="2" charset="0"/>
              </a:rPr>
              <a:t>Dr. Hooman Dejnabadi</a:t>
            </a:r>
          </a:p>
          <a:p>
            <a:pPr>
              <a:lnSpc>
                <a:spcPct val="119000"/>
              </a:lnSpc>
            </a:pPr>
            <a:r>
              <a:rPr lang="en-US" sz="2000" b="1" i="0" dirty="0">
                <a:solidFill>
                  <a:srgbClr val="004780"/>
                </a:solidFill>
                <a:effectLst/>
                <a:latin typeface="Montserrat" panose="00000500000000000000" pitchFamily="2" charset="0"/>
              </a:rPr>
              <a:t>EddySonix, Orbe, Switzerland</a:t>
            </a:r>
            <a:endParaRPr lang="en-GB" sz="2000" b="1" i="0" dirty="0">
              <a:solidFill>
                <a:srgbClr val="004780"/>
              </a:solidFill>
              <a:effectLst/>
              <a:latin typeface="Montserrat" panose="00000500000000000000" pitchFamily="2" charset="0"/>
            </a:endParaRPr>
          </a:p>
        </p:txBody>
      </p:sp>
      <p:pic>
        <p:nvPicPr>
          <p:cNvPr id="3" name="Immagine 2">
            <a:extLst>
              <a:ext uri="{FF2B5EF4-FFF2-40B4-BE49-F238E27FC236}">
                <a16:creationId xmlns:a16="http://schemas.microsoft.com/office/drawing/2014/main" id="{9A28475C-F78D-5B9D-3E49-F0F9D6E08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2813538"/>
          </a:xfrm>
          <a:prstGeom prst="rect">
            <a:avLst/>
          </a:prstGeom>
        </p:spPr>
      </p:pic>
    </p:spTree>
    <p:extLst>
      <p:ext uri="{BB962C8B-B14F-4D97-AF65-F5344CB8AC3E}">
        <p14:creationId xmlns:p14="http://schemas.microsoft.com/office/powerpoint/2010/main" val="1889227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274320"/>
            <a:ext cx="11247120" cy="502920"/>
          </a:xfrm>
          <a:prstGeom prst="rect">
            <a:avLst/>
          </a:prstGeom>
          <a:noFill/>
        </p:spPr>
        <p:txBody>
          <a:bodyPr wrap="square" lIns="76200" tIns="38100" rIns="76200" bIns="38100">
            <a:noAutofit/>
          </a:bodyPr>
          <a:lstStyle/>
          <a:p>
            <a:r>
              <a:rPr sz="2800" b="1">
                <a:solidFill>
                  <a:srgbClr val="0A2D46"/>
                </a:solidFill>
                <a:latin typeface="Arial"/>
              </a:rPr>
              <a:t>Routine ECD Verification Workflow</a:t>
            </a:r>
          </a:p>
        </p:txBody>
      </p:sp>
      <p:sp>
        <p:nvSpPr>
          <p:cNvPr id="4" name="Rounded Rectangle 3"/>
          <p:cNvSpPr/>
          <p:nvPr/>
        </p:nvSpPr>
        <p:spPr>
          <a:xfrm>
            <a:off x="8672052" y="1041433"/>
            <a:ext cx="2940828" cy="1306238"/>
          </a:xfrm>
          <a:prstGeom prst="roundRect">
            <a:avLst/>
          </a:prstGeom>
          <a:solidFill>
            <a:srgbClr val="F4F8FC"/>
          </a:solidFill>
          <a:ln w="13970">
            <a:solidFill>
              <a:srgbClr val="2466A6"/>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r>
              <a:rPr sz="1600" b="1" dirty="0">
                <a:solidFill>
                  <a:srgbClr val="0A2D46"/>
                </a:solidFill>
                <a:latin typeface="Arial"/>
              </a:rPr>
              <a:t>The main screen reports ECD values, alarms, and pass/fail decision at the required locations.</a:t>
            </a:r>
          </a:p>
        </p:txBody>
      </p:sp>
      <p:sp>
        <p:nvSpPr>
          <p:cNvPr id="5" name="TextBox 4"/>
          <p:cNvSpPr txBox="1"/>
          <p:nvPr/>
        </p:nvSpPr>
        <p:spPr>
          <a:xfrm>
            <a:off x="8549640" y="2611864"/>
            <a:ext cx="3063240" cy="3857830"/>
          </a:xfrm>
          <a:prstGeom prst="rect">
            <a:avLst/>
          </a:prstGeom>
          <a:noFill/>
        </p:spPr>
        <p:txBody>
          <a:bodyPr wrap="square" lIns="76200" tIns="38100" rIns="76200" bIns="38100">
            <a:noAutofit/>
          </a:bodyPr>
          <a:lstStyle/>
          <a:p>
            <a:pPr marL="285750" indent="-285750">
              <a:spcAft>
                <a:spcPts val="600"/>
              </a:spcAft>
              <a:buFont typeface="Arial" panose="020B0604020202020204" pitchFamily="34" charset="0"/>
              <a:buChar char="•"/>
              <a:defRPr sz="1800">
                <a:solidFill>
                  <a:srgbClr val="262D34"/>
                </a:solidFill>
                <a:latin typeface="Aptos"/>
              </a:defRPr>
            </a:pPr>
            <a:r>
              <a:rPr sz="1600" b="0" dirty="0">
                <a:solidFill>
                  <a:srgbClr val="0A2D46"/>
                </a:solidFill>
                <a:latin typeface="Arial"/>
              </a:rPr>
              <a:t>ECS is used at the same verification rhythm as routine cut-checks</a:t>
            </a:r>
          </a:p>
          <a:p>
            <a:pPr marL="285750" indent="-285750">
              <a:spcAft>
                <a:spcPts val="600"/>
              </a:spcAft>
              <a:buFont typeface="Arial" panose="020B0604020202020204" pitchFamily="34" charset="0"/>
              <a:buChar char="•"/>
            </a:pPr>
            <a:r>
              <a:rPr sz="1600" b="0" dirty="0">
                <a:solidFill>
                  <a:srgbClr val="0A2D46"/>
                </a:solidFill>
                <a:latin typeface="Arial"/>
              </a:rPr>
              <a:t>Test triggers may include time interval, coil change, part-type change, or process adjustment</a:t>
            </a:r>
          </a:p>
          <a:p>
            <a:pPr marL="285750" indent="-285750">
              <a:spcAft>
                <a:spcPts val="600"/>
              </a:spcAft>
              <a:buFont typeface="Arial" panose="020B0604020202020204" pitchFamily="34" charset="0"/>
              <a:buChar char="•"/>
            </a:pPr>
            <a:r>
              <a:rPr sz="1600" b="0" dirty="0">
                <a:solidFill>
                  <a:srgbClr val="0A2D46"/>
                </a:solidFill>
                <a:latin typeface="Arial"/>
              </a:rPr>
              <a:t>Results are non-destructive and traceable for quality records</a:t>
            </a:r>
          </a:p>
          <a:p>
            <a:pPr marL="285750" indent="-285750">
              <a:spcAft>
                <a:spcPts val="600"/>
              </a:spcAft>
              <a:buFont typeface="Arial" panose="020B0604020202020204" pitchFamily="34" charset="0"/>
              <a:buChar char="•"/>
            </a:pPr>
            <a:r>
              <a:rPr sz="1600" b="0" dirty="0">
                <a:solidFill>
                  <a:srgbClr val="0A2D46"/>
                </a:solidFill>
                <a:latin typeface="Arial"/>
              </a:rPr>
              <a:t>Detailed plots remain available for engineering review</a:t>
            </a:r>
          </a:p>
        </p:txBody>
      </p:sp>
      <p:grpSp>
        <p:nvGrpSpPr>
          <p:cNvPr id="12" name="Group 11">
            <a:extLst>
              <a:ext uri="{FF2B5EF4-FFF2-40B4-BE49-F238E27FC236}">
                <a16:creationId xmlns:a16="http://schemas.microsoft.com/office/drawing/2014/main" id="{E672757F-0DED-B6C8-5EBA-255D90EFF9D6}"/>
              </a:ext>
            </a:extLst>
          </p:cNvPr>
          <p:cNvGrpSpPr/>
          <p:nvPr/>
        </p:nvGrpSpPr>
        <p:grpSpPr>
          <a:xfrm>
            <a:off x="1751866" y="5658907"/>
            <a:ext cx="5480009" cy="622083"/>
            <a:chOff x="7360920" y="5101464"/>
            <a:chExt cx="4251960" cy="868680"/>
          </a:xfrm>
        </p:grpSpPr>
        <p:sp>
          <p:nvSpPr>
            <p:cNvPr id="6" name="Rounded Rectangle 5"/>
            <p:cNvSpPr/>
            <p:nvPr/>
          </p:nvSpPr>
          <p:spPr>
            <a:xfrm>
              <a:off x="7360920" y="5101464"/>
              <a:ext cx="1325880" cy="868680"/>
            </a:xfrm>
            <a:prstGeom prst="roundRect">
              <a:avLst/>
            </a:prstGeom>
            <a:solidFill>
              <a:srgbClr val="FFFFFF"/>
            </a:solidFill>
            <a:ln w="15240">
              <a:solidFill>
                <a:srgbClr val="2466A6"/>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r>
                <a:rPr sz="1600" dirty="0">
                  <a:solidFill>
                    <a:srgbClr val="0A2D46"/>
                  </a:solidFill>
                  <a:latin typeface="Arial"/>
                </a:rPr>
                <a:t>&lt;30 s</a:t>
              </a:r>
              <a:r>
                <a:rPr lang="fa-IR" sz="1600" dirty="0">
                  <a:solidFill>
                    <a:srgbClr val="0A2D46"/>
                  </a:solidFill>
                  <a:latin typeface="Arial"/>
                </a:rPr>
                <a:t> </a:t>
              </a:r>
              <a:r>
                <a:rPr sz="1600" dirty="0">
                  <a:solidFill>
                    <a:srgbClr val="0A2D46"/>
                  </a:solidFill>
                  <a:latin typeface="Arial"/>
                </a:rPr>
                <a:t>test cycle</a:t>
              </a:r>
            </a:p>
          </p:txBody>
        </p:sp>
        <p:sp>
          <p:nvSpPr>
            <p:cNvPr id="7" name="Rounded Rectangle 6"/>
            <p:cNvSpPr/>
            <p:nvPr/>
          </p:nvSpPr>
          <p:spPr>
            <a:xfrm>
              <a:off x="8908520" y="5101464"/>
              <a:ext cx="1325880" cy="868680"/>
            </a:xfrm>
            <a:prstGeom prst="roundRect">
              <a:avLst/>
            </a:prstGeom>
            <a:solidFill>
              <a:srgbClr val="FFFFFF"/>
            </a:solidFill>
            <a:ln w="15240">
              <a:solidFill>
                <a:srgbClr val="33AA5F"/>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r>
                <a:rPr sz="1600" dirty="0">
                  <a:solidFill>
                    <a:srgbClr val="0A2D46"/>
                  </a:solidFill>
                  <a:latin typeface="Arial"/>
                </a:rPr>
                <a:t>up to 20</a:t>
              </a:r>
              <a:r>
                <a:rPr lang="en-US" sz="1600" dirty="0">
                  <a:solidFill>
                    <a:srgbClr val="0A2D46"/>
                  </a:solidFill>
                  <a:latin typeface="Arial"/>
                </a:rPr>
                <a:t> </a:t>
              </a:r>
              <a:r>
                <a:rPr sz="1600" dirty="0">
                  <a:solidFill>
                    <a:srgbClr val="0A2D46"/>
                  </a:solidFill>
                  <a:latin typeface="Arial"/>
                </a:rPr>
                <a:t>ECD points</a:t>
              </a:r>
            </a:p>
          </p:txBody>
        </p:sp>
        <p:sp>
          <p:nvSpPr>
            <p:cNvPr id="8" name="Rounded Rectangle 7"/>
            <p:cNvSpPr/>
            <p:nvPr/>
          </p:nvSpPr>
          <p:spPr>
            <a:xfrm>
              <a:off x="10451690" y="5101464"/>
              <a:ext cx="1161190" cy="868680"/>
            </a:xfrm>
            <a:prstGeom prst="roundRect">
              <a:avLst/>
            </a:prstGeom>
            <a:solidFill>
              <a:srgbClr val="FFFFFF"/>
            </a:solidFill>
            <a:ln w="15240">
              <a:solidFill>
                <a:srgbClr val="DD8925"/>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r>
                <a:rPr sz="1600" dirty="0">
                  <a:solidFill>
                    <a:srgbClr val="0A2D46"/>
                  </a:solidFill>
                  <a:latin typeface="Arial"/>
                </a:rPr>
                <a:t>P/F</a:t>
              </a:r>
              <a:r>
                <a:rPr lang="en-US" sz="1600" dirty="0">
                  <a:solidFill>
                    <a:srgbClr val="0A2D46"/>
                  </a:solidFill>
                  <a:latin typeface="Arial"/>
                </a:rPr>
                <a:t> </a:t>
              </a:r>
              <a:r>
                <a:rPr sz="1600" dirty="0">
                  <a:solidFill>
                    <a:srgbClr val="0A2D46"/>
                  </a:solidFill>
                  <a:latin typeface="Arial"/>
                </a:rPr>
                <a:t>decision</a:t>
              </a:r>
            </a:p>
          </p:txBody>
        </p:sp>
      </p:grpSp>
      <p:sp>
        <p:nvSpPr>
          <p:cNvPr id="9" name="Rectangle 8"/>
          <p:cNvSpPr/>
          <p:nvPr/>
        </p:nvSpPr>
        <p:spPr>
          <a:xfrm>
            <a:off x="502920" y="6473952"/>
            <a:ext cx="11155680" cy="9144"/>
          </a:xfrm>
          <a:prstGeom prst="rect">
            <a:avLst/>
          </a:prstGeom>
          <a:solidFill>
            <a:srgbClr val="DEE2E6"/>
          </a:solidFill>
          <a:ln>
            <a:solidFill>
              <a:srgbClr val="DEE2E6"/>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endParaRPr/>
          </a:p>
        </p:txBody>
      </p:sp>
      <p:sp>
        <p:nvSpPr>
          <p:cNvPr id="10" name="TextBox 9"/>
          <p:cNvSpPr txBox="1"/>
          <p:nvPr/>
        </p:nvSpPr>
        <p:spPr>
          <a:xfrm>
            <a:off x="502920" y="6510528"/>
            <a:ext cx="8046720" cy="256032"/>
          </a:xfrm>
          <a:prstGeom prst="rect">
            <a:avLst/>
          </a:prstGeom>
          <a:noFill/>
        </p:spPr>
        <p:txBody>
          <a:bodyPr wrap="square" lIns="76200" tIns="38100" rIns="76200" bIns="38100">
            <a:noAutofit/>
          </a:bodyPr>
          <a:lstStyle/>
          <a:p>
            <a:r>
              <a:rPr sz="1050" b="0">
                <a:solidFill>
                  <a:srgbClr val="64707A"/>
                </a:solidFill>
                <a:latin typeface="Aptos"/>
              </a:rPr>
              <a:t>Eddy Current Scanner (ECS) | ECNDT 2026</a:t>
            </a:r>
          </a:p>
        </p:txBody>
      </p:sp>
      <p:pic>
        <p:nvPicPr>
          <p:cNvPr id="14" name="Picture 13">
            <a:extLst>
              <a:ext uri="{FF2B5EF4-FFF2-40B4-BE49-F238E27FC236}">
                <a16:creationId xmlns:a16="http://schemas.microsoft.com/office/drawing/2014/main" id="{C84F2B4F-087D-46C6-FC78-73122F81F57A}"/>
              </a:ext>
            </a:extLst>
          </p:cNvPr>
          <p:cNvPicPr>
            <a:picLocks noChangeAspect="1"/>
          </p:cNvPicPr>
          <p:nvPr/>
        </p:nvPicPr>
        <p:blipFill>
          <a:blip r:embed="rId3"/>
          <a:stretch/>
        </p:blipFill>
        <p:spPr>
          <a:xfrm>
            <a:off x="579120" y="1051559"/>
            <a:ext cx="7825502" cy="4414386"/>
          </a:xfrm>
          <a:prstGeom prst="rect">
            <a:avLst/>
          </a:prstGeom>
        </p:spPr>
      </p:pic>
      <p:sp>
        <p:nvSpPr>
          <p:cNvPr id="3" name="Slide Number Placeholder 2">
            <a:extLst>
              <a:ext uri="{FF2B5EF4-FFF2-40B4-BE49-F238E27FC236}">
                <a16:creationId xmlns:a16="http://schemas.microsoft.com/office/drawing/2014/main" id="{04567A11-790B-F51D-03A2-20B43556DE8D}"/>
              </a:ext>
            </a:extLst>
          </p:cNvPr>
          <p:cNvSpPr>
            <a:spLocks noGrp="1"/>
          </p:cNvSpPr>
          <p:nvPr>
            <p:ph type="sldNum" sz="quarter" idx="12"/>
          </p:nvPr>
        </p:nvSpPr>
        <p:spPr>
          <a:xfrm>
            <a:off x="8610600" y="6419410"/>
            <a:ext cx="2743200" cy="365125"/>
          </a:xfrm>
        </p:spPr>
        <p:txBody>
          <a:bodyPr/>
          <a:lstStyle/>
          <a:p>
            <a:fld id="{48F63A3B-78C7-47BE-AE5E-E10140E04643}"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274320"/>
            <a:ext cx="11247120" cy="502920"/>
          </a:xfrm>
          <a:prstGeom prst="rect">
            <a:avLst/>
          </a:prstGeom>
          <a:noFill/>
        </p:spPr>
        <p:txBody>
          <a:bodyPr wrap="square" lIns="76200" tIns="38100" rIns="76200" bIns="38100">
            <a:noAutofit/>
          </a:bodyPr>
          <a:lstStyle/>
          <a:p>
            <a:r>
              <a:rPr sz="2800" b="1">
                <a:solidFill>
                  <a:srgbClr val="0A2D46"/>
                </a:solidFill>
                <a:latin typeface="Arial"/>
              </a:rPr>
              <a:t>Validation Against Microhardness</a:t>
            </a:r>
          </a:p>
        </p:txBody>
      </p:sp>
      <p:sp>
        <p:nvSpPr>
          <p:cNvPr id="4" name="Rounded Rectangle 3"/>
          <p:cNvSpPr/>
          <p:nvPr/>
        </p:nvSpPr>
        <p:spPr>
          <a:xfrm>
            <a:off x="7726679" y="1051560"/>
            <a:ext cx="3931920" cy="1143000"/>
          </a:xfrm>
          <a:prstGeom prst="roundRect">
            <a:avLst/>
          </a:prstGeom>
          <a:solidFill>
            <a:srgbClr val="F4F8FC"/>
          </a:solidFill>
          <a:ln w="13970">
            <a:solidFill>
              <a:srgbClr val="2466A6"/>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spcAft>
                <a:spcPts val="400"/>
              </a:spcAft>
            </a:pPr>
            <a:r>
              <a:rPr sz="1600" b="1" dirty="0">
                <a:solidFill>
                  <a:srgbClr val="0A2D46"/>
                </a:solidFill>
                <a:latin typeface="Arial"/>
              </a:rPr>
              <a:t>Validation principle</a:t>
            </a:r>
            <a:endParaRPr lang="en-US" sz="1600" b="1" dirty="0">
              <a:solidFill>
                <a:srgbClr val="0A2D46"/>
              </a:solidFill>
              <a:latin typeface="Arial"/>
            </a:endParaRPr>
          </a:p>
          <a:p>
            <a:pPr algn="ctr">
              <a:spcAft>
                <a:spcPts val="400"/>
              </a:spcAft>
            </a:pPr>
            <a:r>
              <a:rPr sz="1600" dirty="0">
                <a:solidFill>
                  <a:srgbClr val="0A2D46"/>
                </a:solidFill>
                <a:latin typeface="Arial"/>
              </a:rPr>
              <a:t>ECS and cut-checks run in parallel; ECS</a:t>
            </a:r>
            <a:r>
              <a:rPr lang="en-US" sz="1600" dirty="0">
                <a:solidFill>
                  <a:srgbClr val="0A2D46"/>
                </a:solidFill>
                <a:latin typeface="Arial"/>
              </a:rPr>
              <a:t> </a:t>
            </a:r>
            <a:r>
              <a:rPr sz="1600" dirty="0">
                <a:solidFill>
                  <a:srgbClr val="0A2D46"/>
                </a:solidFill>
                <a:latin typeface="Arial"/>
              </a:rPr>
              <a:t>estimates are compared point-by-point with microhardness results.</a:t>
            </a:r>
          </a:p>
        </p:txBody>
      </p:sp>
      <p:sp>
        <p:nvSpPr>
          <p:cNvPr id="5" name="Rounded Rectangle 4"/>
          <p:cNvSpPr/>
          <p:nvPr/>
        </p:nvSpPr>
        <p:spPr>
          <a:xfrm>
            <a:off x="7726679" y="2514599"/>
            <a:ext cx="1600200" cy="1142999"/>
          </a:xfrm>
          <a:prstGeom prst="roundRect">
            <a:avLst/>
          </a:prstGeom>
          <a:solidFill>
            <a:srgbClr val="FFFFFF"/>
          </a:solidFill>
          <a:ln w="15240">
            <a:solidFill>
              <a:srgbClr val="2466A6"/>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r>
              <a:rPr sz="1700" b="1" dirty="0">
                <a:solidFill>
                  <a:srgbClr val="0A2D46"/>
                </a:solidFill>
                <a:latin typeface="Arial"/>
              </a:rPr>
              <a:t>0.15 mm</a:t>
            </a:r>
            <a:r>
              <a:rPr lang="en-US" sz="1700" b="1" dirty="0">
                <a:solidFill>
                  <a:srgbClr val="0A2D46"/>
                </a:solidFill>
                <a:latin typeface="Arial"/>
              </a:rPr>
              <a:t> </a:t>
            </a:r>
            <a:r>
              <a:rPr sz="1700" b="1" dirty="0">
                <a:solidFill>
                  <a:srgbClr val="0A2D46"/>
                </a:solidFill>
                <a:latin typeface="Arial"/>
              </a:rPr>
              <a:t>typical standard deviation</a:t>
            </a:r>
          </a:p>
        </p:txBody>
      </p:sp>
      <p:sp>
        <p:nvSpPr>
          <p:cNvPr id="6" name="Rounded Rectangle 5"/>
          <p:cNvSpPr/>
          <p:nvPr/>
        </p:nvSpPr>
        <p:spPr>
          <a:xfrm>
            <a:off x="9646920" y="2514600"/>
            <a:ext cx="1600200" cy="1142998"/>
          </a:xfrm>
          <a:prstGeom prst="roundRect">
            <a:avLst/>
          </a:prstGeom>
          <a:solidFill>
            <a:srgbClr val="FFFFFF"/>
          </a:solidFill>
          <a:ln w="15240">
            <a:solidFill>
              <a:srgbClr val="33AA5F"/>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r>
              <a:rPr sz="1700" b="1" dirty="0">
                <a:solidFill>
                  <a:srgbClr val="0A2D46"/>
                </a:solidFill>
                <a:latin typeface="Arial"/>
              </a:rPr>
              <a:t>0.3 mm</a:t>
            </a:r>
            <a:r>
              <a:rPr lang="en-US" sz="1700" b="1" dirty="0">
                <a:solidFill>
                  <a:srgbClr val="0A2D46"/>
                </a:solidFill>
                <a:latin typeface="Arial"/>
              </a:rPr>
              <a:t> </a:t>
            </a:r>
            <a:r>
              <a:rPr sz="1700" b="1" dirty="0">
                <a:solidFill>
                  <a:srgbClr val="0A2D46"/>
                </a:solidFill>
                <a:latin typeface="Arial"/>
              </a:rPr>
              <a:t>maximum deviation</a:t>
            </a:r>
          </a:p>
        </p:txBody>
      </p:sp>
      <p:sp>
        <p:nvSpPr>
          <p:cNvPr id="9" name="TextBox 8"/>
          <p:cNvSpPr txBox="1"/>
          <p:nvPr/>
        </p:nvSpPr>
        <p:spPr>
          <a:xfrm>
            <a:off x="7726679" y="3867912"/>
            <a:ext cx="3931920" cy="1920240"/>
          </a:xfrm>
          <a:prstGeom prst="rect">
            <a:avLst/>
          </a:prstGeom>
          <a:noFill/>
        </p:spPr>
        <p:txBody>
          <a:bodyPr wrap="square" lIns="76200" tIns="38100" rIns="76200" bIns="38100">
            <a:noAutofit/>
          </a:bodyPr>
          <a:lstStyle/>
          <a:p>
            <a:pPr marL="285750" indent="-285750">
              <a:spcAft>
                <a:spcPts val="600"/>
              </a:spcAft>
              <a:buFont typeface="Arial" panose="020B0604020202020204" pitchFamily="34" charset="0"/>
              <a:buChar char="•"/>
              <a:defRPr sz="1650">
                <a:solidFill>
                  <a:srgbClr val="262D34"/>
                </a:solidFill>
                <a:latin typeface="Aptos"/>
              </a:defRPr>
            </a:pPr>
            <a:r>
              <a:rPr sz="1600" b="0" dirty="0">
                <a:solidFill>
                  <a:srgbClr val="0A2D46"/>
                </a:solidFill>
                <a:latin typeface="Arial"/>
              </a:rPr>
              <a:t>Includes nominal, high-case, and low-case conditions</a:t>
            </a:r>
          </a:p>
          <a:p>
            <a:pPr marL="285750" indent="-285750">
              <a:spcAft>
                <a:spcPts val="600"/>
              </a:spcAft>
              <a:buFont typeface="Arial" panose="020B0604020202020204" pitchFamily="34" charset="0"/>
              <a:buChar char="•"/>
            </a:pPr>
            <a:r>
              <a:rPr sz="1600" b="0" dirty="0">
                <a:solidFill>
                  <a:srgbClr val="0A2D46"/>
                </a:solidFill>
                <a:latin typeface="Arial"/>
              </a:rPr>
              <a:t>Agreement is evaluated per defined cut-check location</a:t>
            </a:r>
          </a:p>
          <a:p>
            <a:pPr marL="285750" indent="-285750">
              <a:spcAft>
                <a:spcPts val="600"/>
              </a:spcAft>
              <a:buFont typeface="Arial" panose="020B0604020202020204" pitchFamily="34" charset="0"/>
              <a:buChar char="•"/>
            </a:pPr>
            <a:r>
              <a:rPr sz="1600" b="0" dirty="0">
                <a:solidFill>
                  <a:srgbClr val="0A2D46"/>
                </a:solidFill>
                <a:latin typeface="Arial"/>
              </a:rPr>
              <a:t>Statistical agreement is used to justify reducing or canceling routine cut-checks</a:t>
            </a:r>
          </a:p>
        </p:txBody>
      </p:sp>
      <p:sp>
        <p:nvSpPr>
          <p:cNvPr id="10" name="Rectangle 9"/>
          <p:cNvSpPr/>
          <p:nvPr/>
        </p:nvSpPr>
        <p:spPr>
          <a:xfrm>
            <a:off x="502920" y="6473952"/>
            <a:ext cx="11155680" cy="9144"/>
          </a:xfrm>
          <a:prstGeom prst="rect">
            <a:avLst/>
          </a:prstGeom>
          <a:solidFill>
            <a:srgbClr val="DEE2E6"/>
          </a:solidFill>
          <a:ln>
            <a:solidFill>
              <a:srgbClr val="DEE2E6"/>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endParaRPr/>
          </a:p>
        </p:txBody>
      </p:sp>
      <p:sp>
        <p:nvSpPr>
          <p:cNvPr id="11" name="TextBox 10"/>
          <p:cNvSpPr txBox="1"/>
          <p:nvPr/>
        </p:nvSpPr>
        <p:spPr>
          <a:xfrm>
            <a:off x="502920" y="6510528"/>
            <a:ext cx="8046720" cy="256032"/>
          </a:xfrm>
          <a:prstGeom prst="rect">
            <a:avLst/>
          </a:prstGeom>
          <a:noFill/>
        </p:spPr>
        <p:txBody>
          <a:bodyPr wrap="square" lIns="76200" tIns="38100" rIns="76200" bIns="38100">
            <a:noAutofit/>
          </a:bodyPr>
          <a:lstStyle/>
          <a:p>
            <a:r>
              <a:rPr sz="1050" b="0">
                <a:solidFill>
                  <a:srgbClr val="64707A"/>
                </a:solidFill>
                <a:latin typeface="Aptos"/>
              </a:rPr>
              <a:t>Eddy Current Scanner (ECS) | ECNDT 2026</a:t>
            </a:r>
          </a:p>
        </p:txBody>
      </p:sp>
      <p:pic>
        <p:nvPicPr>
          <p:cNvPr id="7" name="Picture 6">
            <a:extLst>
              <a:ext uri="{FF2B5EF4-FFF2-40B4-BE49-F238E27FC236}">
                <a16:creationId xmlns:a16="http://schemas.microsoft.com/office/drawing/2014/main" id="{416910EE-2AF2-3047-82D4-83225C43F69C}"/>
              </a:ext>
            </a:extLst>
          </p:cNvPr>
          <p:cNvPicPr>
            <a:picLocks noChangeAspect="1"/>
          </p:cNvPicPr>
          <p:nvPr/>
        </p:nvPicPr>
        <p:blipFill rotWithShape="1">
          <a:blip r:embed="rId3">
            <a:extLst>
              <a:ext uri="{28A0092B-C50C-407E-A947-70E740481C1C}">
                <a14:useLocalDpi xmlns:a14="http://schemas.microsoft.com/office/drawing/2010/main" val="0"/>
              </a:ext>
            </a:extLst>
          </a:blip>
          <a:srcRect l="8853" t="2698" r="8702" b="4138"/>
          <a:stretch/>
        </p:blipFill>
        <p:spPr bwMode="auto">
          <a:xfrm>
            <a:off x="502920" y="1110676"/>
            <a:ext cx="6562586" cy="4659188"/>
          </a:xfrm>
          <a:prstGeom prst="rect">
            <a:avLst/>
          </a:prstGeom>
          <a:noFill/>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9C835227-8FE5-DF6B-3ED0-969D8FC66D7C}"/>
              </a:ext>
            </a:extLst>
          </p:cNvPr>
          <p:cNvSpPr>
            <a:spLocks noGrp="1"/>
          </p:cNvSpPr>
          <p:nvPr>
            <p:ph type="sldNum" sz="quarter" idx="12"/>
          </p:nvPr>
        </p:nvSpPr>
        <p:spPr>
          <a:xfrm>
            <a:off x="8610600" y="6419410"/>
            <a:ext cx="2743200" cy="365125"/>
          </a:xfrm>
        </p:spPr>
        <p:txBody>
          <a:bodyPr/>
          <a:lstStyle/>
          <a:p>
            <a:fld id="{48F63A3B-78C7-47BE-AE5E-E10140E04643}"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274320"/>
            <a:ext cx="11247120" cy="502920"/>
          </a:xfrm>
          <a:prstGeom prst="rect">
            <a:avLst/>
          </a:prstGeom>
          <a:noFill/>
        </p:spPr>
        <p:txBody>
          <a:bodyPr wrap="square" lIns="76200" tIns="38100" rIns="76200" bIns="38100">
            <a:noAutofit/>
          </a:bodyPr>
          <a:lstStyle/>
          <a:p>
            <a:r>
              <a:rPr sz="2800" b="1">
                <a:solidFill>
                  <a:srgbClr val="0A2D46"/>
                </a:solidFill>
                <a:latin typeface="Arial"/>
              </a:rPr>
              <a:t>Transition Plan: From Cut-Checks to ECS Verification</a:t>
            </a:r>
          </a:p>
        </p:txBody>
      </p:sp>
      <p:sp>
        <p:nvSpPr>
          <p:cNvPr id="4" name="TextBox 3"/>
          <p:cNvSpPr txBox="1"/>
          <p:nvPr/>
        </p:nvSpPr>
        <p:spPr>
          <a:xfrm>
            <a:off x="640080" y="1024128"/>
            <a:ext cx="5257800" cy="320040"/>
          </a:xfrm>
          <a:prstGeom prst="rect">
            <a:avLst/>
          </a:prstGeom>
          <a:noFill/>
        </p:spPr>
        <p:txBody>
          <a:bodyPr wrap="square" lIns="76200" tIns="38100" rIns="76200" bIns="38100">
            <a:noAutofit/>
          </a:bodyPr>
          <a:lstStyle/>
          <a:p>
            <a:r>
              <a:rPr sz="2100" b="1">
                <a:solidFill>
                  <a:srgbClr val="0A2D46"/>
                </a:solidFill>
                <a:latin typeface="Arial"/>
              </a:rPr>
              <a:t>Controlled transition workflow</a:t>
            </a:r>
          </a:p>
        </p:txBody>
      </p:sp>
      <p:sp>
        <p:nvSpPr>
          <p:cNvPr id="14" name="TextBox 13"/>
          <p:cNvSpPr txBox="1"/>
          <p:nvPr/>
        </p:nvSpPr>
        <p:spPr>
          <a:xfrm>
            <a:off x="649223" y="3483864"/>
            <a:ext cx="4633977" cy="1783080"/>
          </a:xfrm>
          <a:prstGeom prst="rect">
            <a:avLst/>
          </a:prstGeom>
          <a:noFill/>
        </p:spPr>
        <p:txBody>
          <a:bodyPr wrap="square" lIns="76200" tIns="38100" rIns="76200" bIns="38100">
            <a:noAutofit/>
          </a:bodyPr>
          <a:lstStyle/>
          <a:p>
            <a:pPr marL="285750" indent="-285750">
              <a:spcAft>
                <a:spcPts val="600"/>
              </a:spcAft>
              <a:buFont typeface="Arial" panose="020B0604020202020204" pitchFamily="34" charset="0"/>
              <a:buChar char="•"/>
              <a:defRPr sz="1650">
                <a:solidFill>
                  <a:srgbClr val="262D34"/>
                </a:solidFill>
                <a:latin typeface="Aptos"/>
              </a:defRPr>
            </a:pPr>
            <a:r>
              <a:rPr sz="1600" b="0" dirty="0">
                <a:solidFill>
                  <a:srgbClr val="0A2D46"/>
                </a:solidFill>
                <a:latin typeface="Arial"/>
              </a:rPr>
              <a:t>Typical transition uses production parts collected over several weeks</a:t>
            </a:r>
          </a:p>
          <a:p>
            <a:pPr marL="285750" indent="-285750">
              <a:spcAft>
                <a:spcPts val="600"/>
              </a:spcAft>
              <a:buFont typeface="Arial" panose="020B0604020202020204" pitchFamily="34" charset="0"/>
              <a:buChar char="•"/>
            </a:pPr>
            <a:r>
              <a:rPr sz="1600" b="0" dirty="0">
                <a:solidFill>
                  <a:srgbClr val="0A2D46"/>
                </a:solidFill>
                <a:latin typeface="Arial"/>
              </a:rPr>
              <a:t>Batch Test reports RMSE, mean error, correlation, and Bland-Altman agreement</a:t>
            </a:r>
          </a:p>
          <a:p>
            <a:pPr marL="285750" indent="-285750">
              <a:spcAft>
                <a:spcPts val="600"/>
              </a:spcAft>
              <a:buFont typeface="Arial" panose="020B0604020202020204" pitchFamily="34" charset="0"/>
              <a:buChar char="•"/>
            </a:pPr>
            <a:r>
              <a:rPr lang="en-US" sz="1600" b="0" dirty="0">
                <a:solidFill>
                  <a:srgbClr val="0A2D46"/>
                </a:solidFill>
                <a:latin typeface="Arial"/>
              </a:rPr>
              <a:t>Batch Test supports supervised fine-tuning to reduce bias, RMSE, and standard deviation</a:t>
            </a:r>
            <a:endParaRPr sz="1600" b="0" dirty="0">
              <a:solidFill>
                <a:srgbClr val="0A2D46"/>
              </a:solidFill>
              <a:latin typeface="Arial"/>
            </a:endParaRPr>
          </a:p>
        </p:txBody>
      </p:sp>
      <p:sp>
        <p:nvSpPr>
          <p:cNvPr id="15" name="Rounded Rectangle 14"/>
          <p:cNvSpPr/>
          <p:nvPr/>
        </p:nvSpPr>
        <p:spPr>
          <a:xfrm>
            <a:off x="640080" y="5349240"/>
            <a:ext cx="10972800" cy="640080"/>
          </a:xfrm>
          <a:prstGeom prst="roundRect">
            <a:avLst/>
          </a:prstGeom>
          <a:solidFill>
            <a:srgbClr val="F4F8FC"/>
          </a:solidFill>
          <a:ln w="13970">
            <a:solidFill>
              <a:srgbClr val="2466A6"/>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r>
              <a:rPr sz="1800" b="1">
                <a:solidFill>
                  <a:srgbClr val="0A2D46"/>
                </a:solidFill>
                <a:latin typeface="Arial"/>
              </a:rPr>
              <a:t>After agreement is accepted, routine destructive checks can be strongly reduced or removed under the customer quality protocol.</a:t>
            </a:r>
          </a:p>
        </p:txBody>
      </p:sp>
      <p:sp>
        <p:nvSpPr>
          <p:cNvPr id="16" name="Rectangle 15"/>
          <p:cNvSpPr/>
          <p:nvPr/>
        </p:nvSpPr>
        <p:spPr>
          <a:xfrm>
            <a:off x="502920" y="6473952"/>
            <a:ext cx="11155680" cy="9144"/>
          </a:xfrm>
          <a:prstGeom prst="rect">
            <a:avLst/>
          </a:prstGeom>
          <a:solidFill>
            <a:srgbClr val="DEE2E6"/>
          </a:solidFill>
          <a:ln>
            <a:solidFill>
              <a:srgbClr val="DEE2E6"/>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endParaRPr/>
          </a:p>
        </p:txBody>
      </p:sp>
      <p:sp>
        <p:nvSpPr>
          <p:cNvPr id="17" name="TextBox 16"/>
          <p:cNvSpPr txBox="1"/>
          <p:nvPr/>
        </p:nvSpPr>
        <p:spPr>
          <a:xfrm>
            <a:off x="502920" y="6510528"/>
            <a:ext cx="8046720" cy="256032"/>
          </a:xfrm>
          <a:prstGeom prst="rect">
            <a:avLst/>
          </a:prstGeom>
          <a:noFill/>
        </p:spPr>
        <p:txBody>
          <a:bodyPr wrap="square" lIns="76200" tIns="38100" rIns="76200" bIns="38100">
            <a:noAutofit/>
          </a:bodyPr>
          <a:lstStyle/>
          <a:p>
            <a:r>
              <a:rPr sz="1050" b="0">
                <a:solidFill>
                  <a:srgbClr val="64707A"/>
                </a:solidFill>
                <a:latin typeface="Aptos"/>
              </a:rPr>
              <a:t>Eddy Current Scanner (ECS) | ECNDT 2026</a:t>
            </a:r>
          </a:p>
        </p:txBody>
      </p:sp>
      <p:graphicFrame>
        <p:nvGraphicFramePr>
          <p:cNvPr id="19" name="Diagram 18">
            <a:extLst>
              <a:ext uri="{FF2B5EF4-FFF2-40B4-BE49-F238E27FC236}">
                <a16:creationId xmlns:a16="http://schemas.microsoft.com/office/drawing/2014/main" id="{48399430-A30D-27F9-D348-8C5BB8F54BD1}"/>
              </a:ext>
            </a:extLst>
          </p:cNvPr>
          <p:cNvGraphicFramePr/>
          <p:nvPr>
            <p:extLst>
              <p:ext uri="{D42A27DB-BD31-4B8C-83A1-F6EECF244321}">
                <p14:modId xmlns:p14="http://schemas.microsoft.com/office/powerpoint/2010/main" val="2125665023"/>
              </p:ext>
            </p:extLst>
          </p:nvPr>
        </p:nvGraphicFramePr>
        <p:xfrm>
          <a:off x="716280" y="1591056"/>
          <a:ext cx="4566920" cy="1783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77337D93-9E26-86A2-9333-AD3936F6F59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934" r="7499" b="14831"/>
          <a:stretch/>
        </p:blipFill>
        <p:spPr bwMode="auto">
          <a:xfrm>
            <a:off x="5354320" y="1481519"/>
            <a:ext cx="6258560" cy="3319145"/>
          </a:xfrm>
          <a:prstGeom prst="rect">
            <a:avLst/>
          </a:prstGeom>
          <a:noFill/>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0F96F3C1-6BB0-3208-26F1-3F6F6214F334}"/>
              </a:ext>
            </a:extLst>
          </p:cNvPr>
          <p:cNvSpPr>
            <a:spLocks noGrp="1"/>
          </p:cNvSpPr>
          <p:nvPr>
            <p:ph type="sldNum" sz="quarter" idx="12"/>
          </p:nvPr>
        </p:nvSpPr>
        <p:spPr>
          <a:xfrm>
            <a:off x="8610600" y="6419410"/>
            <a:ext cx="2743200" cy="365125"/>
          </a:xfrm>
        </p:spPr>
        <p:txBody>
          <a:bodyPr/>
          <a:lstStyle/>
          <a:p>
            <a:fld id="{48F63A3B-78C7-47BE-AE5E-E10140E04643}"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274320"/>
            <a:ext cx="11247120" cy="502920"/>
          </a:xfrm>
          <a:prstGeom prst="rect">
            <a:avLst/>
          </a:prstGeom>
          <a:noFill/>
        </p:spPr>
        <p:txBody>
          <a:bodyPr wrap="square" lIns="76200" tIns="38100" rIns="76200" bIns="38100">
            <a:noAutofit/>
          </a:bodyPr>
          <a:lstStyle/>
          <a:p>
            <a:r>
              <a:rPr sz="2700" b="1">
                <a:solidFill>
                  <a:srgbClr val="0A2D46"/>
                </a:solidFill>
                <a:latin typeface="Arial"/>
              </a:rPr>
              <a:t>Performance, Long-Term Stability, and Boundary Conditions</a:t>
            </a:r>
          </a:p>
        </p:txBody>
      </p:sp>
      <p:sp>
        <p:nvSpPr>
          <p:cNvPr id="3" name="TextBox 2"/>
          <p:cNvSpPr txBox="1"/>
          <p:nvPr/>
        </p:nvSpPr>
        <p:spPr>
          <a:xfrm>
            <a:off x="640080" y="1005840"/>
            <a:ext cx="5303520" cy="320040"/>
          </a:xfrm>
          <a:prstGeom prst="rect">
            <a:avLst/>
          </a:prstGeom>
          <a:noFill/>
        </p:spPr>
        <p:txBody>
          <a:bodyPr wrap="square" lIns="76200" tIns="38100" rIns="76200" bIns="38100">
            <a:noAutofit/>
          </a:bodyPr>
          <a:lstStyle/>
          <a:p>
            <a:r>
              <a:rPr sz="2000" b="1">
                <a:solidFill>
                  <a:srgbClr val="0A2D46"/>
                </a:solidFill>
                <a:latin typeface="Arial"/>
              </a:rPr>
              <a:t>Reported performance and use case</a:t>
            </a:r>
          </a:p>
        </p:txBody>
      </p:sp>
      <p:sp>
        <p:nvSpPr>
          <p:cNvPr id="4" name="Rounded Rectangle 3"/>
          <p:cNvSpPr/>
          <p:nvPr/>
        </p:nvSpPr>
        <p:spPr>
          <a:xfrm>
            <a:off x="731520" y="1508760"/>
            <a:ext cx="1508760" cy="868680"/>
          </a:xfrm>
          <a:prstGeom prst="roundRect">
            <a:avLst/>
          </a:prstGeom>
          <a:solidFill>
            <a:srgbClr val="FFFFFF"/>
          </a:solidFill>
          <a:ln w="15240">
            <a:solidFill>
              <a:srgbClr val="2466A6"/>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r>
              <a:rPr sz="1600" b="1">
                <a:solidFill>
                  <a:srgbClr val="0A2D46"/>
                </a:solidFill>
                <a:latin typeface="Arial"/>
              </a:rPr>
              <a:t>0.15 mm</a:t>
            </a:r>
          </a:p>
          <a:p>
            <a:r>
              <a:rPr sz="1600" b="1">
                <a:solidFill>
                  <a:srgbClr val="0A2D46"/>
                </a:solidFill>
                <a:latin typeface="Arial"/>
              </a:rPr>
              <a:t>typical std</a:t>
            </a:r>
          </a:p>
        </p:txBody>
      </p:sp>
      <p:sp>
        <p:nvSpPr>
          <p:cNvPr id="5" name="Rounded Rectangle 4"/>
          <p:cNvSpPr/>
          <p:nvPr/>
        </p:nvSpPr>
        <p:spPr>
          <a:xfrm>
            <a:off x="2514600" y="1508760"/>
            <a:ext cx="1508760" cy="868680"/>
          </a:xfrm>
          <a:prstGeom prst="roundRect">
            <a:avLst/>
          </a:prstGeom>
          <a:solidFill>
            <a:srgbClr val="FFFFFF"/>
          </a:solidFill>
          <a:ln w="15240">
            <a:solidFill>
              <a:srgbClr val="33AA5F"/>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r>
              <a:rPr sz="1600" b="1">
                <a:solidFill>
                  <a:srgbClr val="0A2D46"/>
                </a:solidFill>
                <a:latin typeface="Arial"/>
              </a:rPr>
              <a:t>0.3 mm</a:t>
            </a:r>
          </a:p>
          <a:p>
            <a:r>
              <a:rPr sz="1600" b="1">
                <a:solidFill>
                  <a:srgbClr val="0A2D46"/>
                </a:solidFill>
                <a:latin typeface="Arial"/>
              </a:rPr>
              <a:t>max. dev.</a:t>
            </a:r>
          </a:p>
        </p:txBody>
      </p:sp>
      <p:sp>
        <p:nvSpPr>
          <p:cNvPr id="6" name="Rounded Rectangle 5"/>
          <p:cNvSpPr/>
          <p:nvPr/>
        </p:nvSpPr>
        <p:spPr>
          <a:xfrm>
            <a:off x="4297680" y="1508760"/>
            <a:ext cx="1508760" cy="868680"/>
          </a:xfrm>
          <a:prstGeom prst="roundRect">
            <a:avLst/>
          </a:prstGeom>
          <a:solidFill>
            <a:srgbClr val="FFFFFF"/>
          </a:solidFill>
          <a:ln w="15240">
            <a:solidFill>
              <a:srgbClr val="DD8925"/>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r>
              <a:rPr sz="1600" b="1">
                <a:solidFill>
                  <a:srgbClr val="0A2D46"/>
                </a:solidFill>
                <a:latin typeface="Arial"/>
              </a:rPr>
              <a:t>&lt;30 s</a:t>
            </a:r>
          </a:p>
          <a:p>
            <a:r>
              <a:rPr sz="1600" b="1">
                <a:solidFill>
                  <a:srgbClr val="0A2D46"/>
                </a:solidFill>
                <a:latin typeface="Arial"/>
              </a:rPr>
              <a:t>test time</a:t>
            </a:r>
          </a:p>
        </p:txBody>
      </p:sp>
      <p:sp>
        <p:nvSpPr>
          <p:cNvPr id="7" name="TextBox 6"/>
          <p:cNvSpPr txBox="1"/>
          <p:nvPr/>
        </p:nvSpPr>
        <p:spPr>
          <a:xfrm>
            <a:off x="731520" y="2670048"/>
            <a:ext cx="5166360" cy="2235662"/>
          </a:xfrm>
          <a:prstGeom prst="rect">
            <a:avLst/>
          </a:prstGeom>
          <a:noFill/>
        </p:spPr>
        <p:txBody>
          <a:bodyPr wrap="square" lIns="76200" tIns="38100" rIns="76200" bIns="38100">
            <a:noAutofit/>
          </a:bodyPr>
          <a:lstStyle/>
          <a:p>
            <a:pPr marL="285750" indent="-285750">
              <a:spcAft>
                <a:spcPts val="600"/>
              </a:spcAft>
              <a:buFont typeface="Arial" panose="020B0604020202020204" pitchFamily="34" charset="0"/>
              <a:buChar char="•"/>
              <a:defRPr sz="1750">
                <a:solidFill>
                  <a:srgbClr val="262D34"/>
                </a:solidFill>
                <a:latin typeface="Aptos"/>
              </a:defRPr>
            </a:pPr>
            <a:r>
              <a:rPr sz="1600" b="0" dirty="0">
                <a:solidFill>
                  <a:srgbClr val="0A2D46"/>
                </a:solidFill>
                <a:latin typeface="Arial"/>
              </a:rPr>
              <a:t>Non-destructive replacement for periodic ECD cut-check verification</a:t>
            </a:r>
          </a:p>
          <a:p>
            <a:pPr marL="285750" indent="-285750">
              <a:spcAft>
                <a:spcPts val="600"/>
              </a:spcAft>
              <a:buFont typeface="Arial" panose="020B0604020202020204" pitchFamily="34" charset="0"/>
              <a:buChar char="•"/>
            </a:pPr>
            <a:r>
              <a:rPr sz="1600" b="0" dirty="0">
                <a:solidFill>
                  <a:srgbClr val="0A2D46"/>
                </a:solidFill>
                <a:latin typeface="Arial"/>
              </a:rPr>
              <a:t>Long-term deployments show stable results without periodic recalibration</a:t>
            </a:r>
          </a:p>
          <a:p>
            <a:pPr marL="285750" indent="-285750">
              <a:spcAft>
                <a:spcPts val="600"/>
              </a:spcAft>
              <a:buFont typeface="Arial" panose="020B0604020202020204" pitchFamily="34" charset="0"/>
              <a:buChar char="•"/>
            </a:pPr>
            <a:r>
              <a:rPr sz="1600" b="0" dirty="0">
                <a:solidFill>
                  <a:srgbClr val="0A2D46"/>
                </a:solidFill>
                <a:latin typeface="Arial"/>
              </a:rPr>
              <a:t>Traceable test files, PDF reports, and external export options</a:t>
            </a:r>
          </a:p>
          <a:p>
            <a:pPr marL="285750" indent="-285750">
              <a:spcAft>
                <a:spcPts val="600"/>
              </a:spcAft>
              <a:buFont typeface="Arial" panose="020B0604020202020204" pitchFamily="34" charset="0"/>
              <a:buChar char="•"/>
            </a:pPr>
            <a:r>
              <a:rPr sz="1600" b="0" dirty="0">
                <a:solidFill>
                  <a:srgbClr val="0A2D46"/>
                </a:solidFill>
                <a:latin typeface="Arial"/>
              </a:rPr>
              <a:t>Can test more frequently if desired, but 100% sorting is not the primary use case</a:t>
            </a:r>
          </a:p>
        </p:txBody>
      </p:sp>
      <p:sp>
        <p:nvSpPr>
          <p:cNvPr id="8" name="TextBox 7"/>
          <p:cNvSpPr txBox="1"/>
          <p:nvPr/>
        </p:nvSpPr>
        <p:spPr>
          <a:xfrm>
            <a:off x="6446520" y="1005840"/>
            <a:ext cx="5303520" cy="320040"/>
          </a:xfrm>
          <a:prstGeom prst="rect">
            <a:avLst/>
          </a:prstGeom>
          <a:noFill/>
        </p:spPr>
        <p:txBody>
          <a:bodyPr wrap="square" lIns="76200" tIns="38100" rIns="76200" bIns="38100">
            <a:noAutofit/>
          </a:bodyPr>
          <a:lstStyle/>
          <a:p>
            <a:r>
              <a:rPr sz="2000" b="1">
                <a:solidFill>
                  <a:srgbClr val="0A2D46"/>
                </a:solidFill>
                <a:latin typeface="Arial"/>
              </a:rPr>
              <a:t>Boundary conditions</a:t>
            </a:r>
          </a:p>
        </p:txBody>
      </p:sp>
      <p:sp>
        <p:nvSpPr>
          <p:cNvPr id="9" name="TextBox 8"/>
          <p:cNvSpPr txBox="1"/>
          <p:nvPr/>
        </p:nvSpPr>
        <p:spPr>
          <a:xfrm>
            <a:off x="6446520" y="1508760"/>
            <a:ext cx="5303520" cy="2490678"/>
          </a:xfrm>
          <a:prstGeom prst="rect">
            <a:avLst/>
          </a:prstGeom>
          <a:noFill/>
        </p:spPr>
        <p:txBody>
          <a:bodyPr wrap="square" lIns="76200" tIns="38100" rIns="76200" bIns="38100">
            <a:noAutofit/>
          </a:bodyPr>
          <a:lstStyle/>
          <a:p>
            <a:pPr marL="285750" indent="-285750">
              <a:spcAft>
                <a:spcPts val="600"/>
              </a:spcAft>
              <a:buFont typeface="Arial" panose="020B0604020202020204" pitchFamily="34" charset="0"/>
              <a:buChar char="•"/>
              <a:defRPr sz="1750">
                <a:solidFill>
                  <a:srgbClr val="262D34"/>
                </a:solidFill>
                <a:latin typeface="Aptos"/>
              </a:defRPr>
            </a:pPr>
            <a:r>
              <a:rPr sz="1700" b="0" dirty="0">
                <a:solidFill>
                  <a:srgbClr val="0A2D46"/>
                </a:solidFill>
                <a:latin typeface="Arial"/>
              </a:rPr>
              <a:t>Validated reference database is required for each component family</a:t>
            </a:r>
          </a:p>
          <a:p>
            <a:pPr marL="285750" indent="-285750">
              <a:spcAft>
                <a:spcPts val="600"/>
              </a:spcAft>
              <a:buFont typeface="Arial" panose="020B0604020202020204" pitchFamily="34" charset="0"/>
              <a:buChar char="•"/>
            </a:pPr>
            <a:r>
              <a:rPr sz="1700" b="0" dirty="0">
                <a:solidFill>
                  <a:srgbClr val="0A2D46"/>
                </a:solidFill>
                <a:latin typeface="Arial"/>
              </a:rPr>
              <a:t>Part orientation, coil selection, and scan parameters must remain controlled</a:t>
            </a:r>
          </a:p>
          <a:p>
            <a:pPr marL="285750" indent="-285750">
              <a:spcAft>
                <a:spcPts val="600"/>
              </a:spcAft>
              <a:buFont typeface="Arial" panose="020B0604020202020204" pitchFamily="34" charset="0"/>
              <a:buChar char="•"/>
            </a:pPr>
            <a:r>
              <a:rPr sz="1700" b="0" dirty="0">
                <a:solidFill>
                  <a:srgbClr val="0A2D46"/>
                </a:solidFill>
                <a:latin typeface="Arial"/>
              </a:rPr>
              <a:t>New geometry or major process change requires a new setup or validation</a:t>
            </a:r>
          </a:p>
        </p:txBody>
      </p:sp>
      <p:sp>
        <p:nvSpPr>
          <p:cNvPr id="10" name="Rounded Rectangle 9"/>
          <p:cNvSpPr/>
          <p:nvPr/>
        </p:nvSpPr>
        <p:spPr>
          <a:xfrm>
            <a:off x="731520" y="5166360"/>
            <a:ext cx="10927080" cy="1014984"/>
          </a:xfrm>
          <a:prstGeom prst="roundRect">
            <a:avLst/>
          </a:prstGeom>
          <a:solidFill>
            <a:srgbClr val="FEF3E2"/>
          </a:solidFill>
          <a:ln w="13970">
            <a:solidFill>
              <a:srgbClr val="DD8925"/>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spcAft>
                <a:spcPts val="400"/>
              </a:spcAft>
            </a:pPr>
            <a:r>
              <a:rPr sz="1600" b="1" dirty="0">
                <a:solidFill>
                  <a:srgbClr val="0A2D46"/>
                </a:solidFill>
                <a:latin typeface="Arial"/>
              </a:rPr>
              <a:t>Technical balance</a:t>
            </a:r>
          </a:p>
          <a:p>
            <a:r>
              <a:rPr sz="1600" dirty="0">
                <a:solidFill>
                  <a:srgbClr val="0A2D46"/>
                </a:solidFill>
                <a:latin typeface="Arial"/>
              </a:rPr>
              <a:t>Microhardness remains the reference for setup and validation; ECS performs routine verification without destroying parts.</a:t>
            </a:r>
          </a:p>
        </p:txBody>
      </p:sp>
      <p:sp>
        <p:nvSpPr>
          <p:cNvPr id="11" name="Rectangle 10"/>
          <p:cNvSpPr/>
          <p:nvPr/>
        </p:nvSpPr>
        <p:spPr>
          <a:xfrm>
            <a:off x="502920" y="6473952"/>
            <a:ext cx="11155680" cy="9144"/>
          </a:xfrm>
          <a:prstGeom prst="rect">
            <a:avLst/>
          </a:prstGeom>
          <a:solidFill>
            <a:srgbClr val="DEE2E6"/>
          </a:solidFill>
          <a:ln>
            <a:solidFill>
              <a:srgbClr val="DEE2E6"/>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endParaRPr/>
          </a:p>
        </p:txBody>
      </p:sp>
      <p:sp>
        <p:nvSpPr>
          <p:cNvPr id="12" name="TextBox 11"/>
          <p:cNvSpPr txBox="1"/>
          <p:nvPr/>
        </p:nvSpPr>
        <p:spPr>
          <a:xfrm>
            <a:off x="502920" y="6510528"/>
            <a:ext cx="8046720" cy="256032"/>
          </a:xfrm>
          <a:prstGeom prst="rect">
            <a:avLst/>
          </a:prstGeom>
          <a:noFill/>
        </p:spPr>
        <p:txBody>
          <a:bodyPr wrap="square" lIns="76200" tIns="38100" rIns="76200" bIns="38100">
            <a:noAutofit/>
          </a:bodyPr>
          <a:lstStyle/>
          <a:p>
            <a:r>
              <a:rPr sz="1050" b="0">
                <a:solidFill>
                  <a:srgbClr val="64707A"/>
                </a:solidFill>
                <a:latin typeface="Aptos"/>
              </a:rPr>
              <a:t>Eddy Current Scanner (ECS) | ECNDT 2026</a:t>
            </a:r>
          </a:p>
        </p:txBody>
      </p:sp>
      <p:sp>
        <p:nvSpPr>
          <p:cNvPr id="14" name="Slide Number Placeholder 13">
            <a:extLst>
              <a:ext uri="{FF2B5EF4-FFF2-40B4-BE49-F238E27FC236}">
                <a16:creationId xmlns:a16="http://schemas.microsoft.com/office/drawing/2014/main" id="{20BF2BAD-B437-8AB6-CD53-338B23BE72DA}"/>
              </a:ext>
            </a:extLst>
          </p:cNvPr>
          <p:cNvSpPr>
            <a:spLocks noGrp="1"/>
          </p:cNvSpPr>
          <p:nvPr>
            <p:ph type="sldNum" sz="quarter" idx="12"/>
          </p:nvPr>
        </p:nvSpPr>
        <p:spPr>
          <a:xfrm>
            <a:off x="8610600" y="6419410"/>
            <a:ext cx="2743200" cy="365125"/>
          </a:xfrm>
        </p:spPr>
        <p:txBody>
          <a:bodyPr/>
          <a:lstStyle/>
          <a:p>
            <a:fld id="{48F63A3B-78C7-47BE-AE5E-E10140E04643}"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274320"/>
            <a:ext cx="11247120" cy="502920"/>
          </a:xfrm>
          <a:prstGeom prst="rect">
            <a:avLst/>
          </a:prstGeom>
          <a:noFill/>
        </p:spPr>
        <p:txBody>
          <a:bodyPr wrap="square" lIns="76200" tIns="38100" rIns="76200" bIns="38100">
            <a:noAutofit/>
          </a:bodyPr>
          <a:lstStyle/>
          <a:p>
            <a:r>
              <a:rPr sz="2800" b="1">
                <a:solidFill>
                  <a:srgbClr val="0A2D46"/>
                </a:solidFill>
                <a:latin typeface="Arial"/>
              </a:rPr>
              <a:t>Conclusions</a:t>
            </a:r>
          </a:p>
        </p:txBody>
      </p:sp>
      <p:sp>
        <p:nvSpPr>
          <p:cNvPr id="6" name="Rounded Rectangle 5"/>
          <p:cNvSpPr/>
          <p:nvPr/>
        </p:nvSpPr>
        <p:spPr>
          <a:xfrm>
            <a:off x="1135378" y="4524902"/>
            <a:ext cx="9921240" cy="777240"/>
          </a:xfrm>
          <a:prstGeom prst="roundRect">
            <a:avLst/>
          </a:prstGeom>
          <a:solidFill>
            <a:srgbClr val="FFFFFF"/>
          </a:solidFill>
          <a:ln w="13970">
            <a:solidFill>
              <a:srgbClr val="15324C"/>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r>
              <a:rPr sz="1800" b="1">
                <a:solidFill>
                  <a:srgbClr val="0A2D46"/>
                </a:solidFill>
                <a:latin typeface="Arial"/>
              </a:rPr>
              <a:t>ECS is not presented as a generic eddy-current sorter. It is a validated non-destructive replacement for routine ECD cut-check verification.</a:t>
            </a:r>
          </a:p>
        </p:txBody>
      </p:sp>
      <p:sp>
        <p:nvSpPr>
          <p:cNvPr id="7" name="TextBox 6"/>
          <p:cNvSpPr txBox="1"/>
          <p:nvPr/>
        </p:nvSpPr>
        <p:spPr>
          <a:xfrm>
            <a:off x="594360" y="5733289"/>
            <a:ext cx="10972800" cy="480698"/>
          </a:xfrm>
          <a:prstGeom prst="rect">
            <a:avLst/>
          </a:prstGeom>
          <a:noFill/>
        </p:spPr>
        <p:txBody>
          <a:bodyPr wrap="square" lIns="76200" tIns="38100" rIns="76200" bIns="38100">
            <a:noAutofit/>
          </a:bodyPr>
          <a:lstStyle/>
          <a:p>
            <a:pPr algn="ctr"/>
            <a:r>
              <a:rPr sz="2600" b="1" dirty="0">
                <a:solidFill>
                  <a:srgbClr val="0A2D46"/>
                </a:solidFill>
                <a:latin typeface="Arial"/>
              </a:rPr>
              <a:t>Thank you</a:t>
            </a:r>
          </a:p>
        </p:txBody>
      </p:sp>
      <p:sp>
        <p:nvSpPr>
          <p:cNvPr id="8" name="Rectangle 7"/>
          <p:cNvSpPr/>
          <p:nvPr/>
        </p:nvSpPr>
        <p:spPr>
          <a:xfrm>
            <a:off x="502920" y="6473952"/>
            <a:ext cx="11155680" cy="9144"/>
          </a:xfrm>
          <a:prstGeom prst="rect">
            <a:avLst/>
          </a:prstGeom>
          <a:solidFill>
            <a:srgbClr val="DEE2E6"/>
          </a:solidFill>
          <a:ln>
            <a:solidFill>
              <a:srgbClr val="DEE2E6"/>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endParaRPr/>
          </a:p>
        </p:txBody>
      </p:sp>
      <p:sp>
        <p:nvSpPr>
          <p:cNvPr id="9" name="TextBox 8"/>
          <p:cNvSpPr txBox="1"/>
          <p:nvPr/>
        </p:nvSpPr>
        <p:spPr>
          <a:xfrm>
            <a:off x="502920" y="6510528"/>
            <a:ext cx="8046720" cy="256032"/>
          </a:xfrm>
          <a:prstGeom prst="rect">
            <a:avLst/>
          </a:prstGeom>
          <a:noFill/>
        </p:spPr>
        <p:txBody>
          <a:bodyPr wrap="square" lIns="76200" tIns="38100" rIns="76200" bIns="38100">
            <a:noAutofit/>
          </a:bodyPr>
          <a:lstStyle/>
          <a:p>
            <a:r>
              <a:rPr sz="1050" b="0">
                <a:solidFill>
                  <a:srgbClr val="64707A"/>
                </a:solidFill>
                <a:latin typeface="Aptos"/>
              </a:rPr>
              <a:t>Eddy Current Scanner (ECS) | ECNDT 2026</a:t>
            </a:r>
          </a:p>
        </p:txBody>
      </p:sp>
      <p:graphicFrame>
        <p:nvGraphicFramePr>
          <p:cNvPr id="11" name="Diagram 10">
            <a:extLst>
              <a:ext uri="{FF2B5EF4-FFF2-40B4-BE49-F238E27FC236}">
                <a16:creationId xmlns:a16="http://schemas.microsoft.com/office/drawing/2014/main" id="{6F7EB5C3-E8FD-C6B7-B524-2ED9730A29A0}"/>
              </a:ext>
            </a:extLst>
          </p:cNvPr>
          <p:cNvGraphicFramePr/>
          <p:nvPr>
            <p:extLst>
              <p:ext uri="{D42A27DB-BD31-4B8C-83A1-F6EECF244321}">
                <p14:modId xmlns:p14="http://schemas.microsoft.com/office/powerpoint/2010/main" val="407996260"/>
              </p:ext>
            </p:extLst>
          </p:nvPr>
        </p:nvGraphicFramePr>
        <p:xfrm>
          <a:off x="1135378" y="967393"/>
          <a:ext cx="9921241" cy="3372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1A5AE19-CE52-6F0C-04BF-1CC99EEF5A5B}"/>
              </a:ext>
            </a:extLst>
          </p:cNvPr>
          <p:cNvSpPr>
            <a:spLocks noGrp="1"/>
          </p:cNvSpPr>
          <p:nvPr>
            <p:ph type="sldNum" sz="quarter" idx="12"/>
          </p:nvPr>
        </p:nvSpPr>
        <p:spPr>
          <a:xfrm>
            <a:off x="8610600" y="6419410"/>
            <a:ext cx="2743200" cy="365125"/>
          </a:xfrm>
        </p:spPr>
        <p:txBody>
          <a:bodyPr/>
          <a:lstStyle/>
          <a:p>
            <a:fld id="{48F63A3B-78C7-47BE-AE5E-E10140E04643}" type="slidenum">
              <a:rPr lang="en-US" smtClean="0"/>
              <a:t>14</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66928" y="228600"/>
            <a:ext cx="11064240" cy="502920"/>
          </a:xfrm>
          <a:prstGeom prst="rect">
            <a:avLst/>
          </a:prstGeom>
          <a:noFill/>
        </p:spPr>
        <p:txBody>
          <a:bodyPr wrap="square" lIns="76200" tIns="38100" rIns="76200" bIns="38100">
            <a:noAutofit/>
          </a:bodyPr>
          <a:lstStyle/>
          <a:p>
            <a:pPr algn="l"/>
            <a:r>
              <a:rPr lang="en-US" sz="2800" b="1" dirty="0">
                <a:solidFill>
                  <a:srgbClr val="0A2D46"/>
                </a:solidFill>
                <a:latin typeface="Arial"/>
              </a:rPr>
              <a:t>Objective: Replacing Routine Destructive Cut-Checks</a:t>
            </a:r>
          </a:p>
        </p:txBody>
      </p:sp>
      <p:sp>
        <p:nvSpPr>
          <p:cNvPr id="3" name="Rectangle 2"/>
          <p:cNvSpPr/>
          <p:nvPr/>
        </p:nvSpPr>
        <p:spPr>
          <a:xfrm>
            <a:off x="566928" y="804672"/>
            <a:ext cx="11064240" cy="18288"/>
          </a:xfrm>
          <a:prstGeom prst="rect">
            <a:avLst/>
          </a:prstGeom>
          <a:solidFill>
            <a:srgbClr val="1F385C"/>
          </a:solidFill>
          <a:ln>
            <a:no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endParaRPr/>
          </a:p>
        </p:txBody>
      </p:sp>
      <p:sp>
        <p:nvSpPr>
          <p:cNvPr id="4" name="Rounded Rectangle 3"/>
          <p:cNvSpPr/>
          <p:nvPr/>
        </p:nvSpPr>
        <p:spPr>
          <a:xfrm>
            <a:off x="566928" y="1078992"/>
            <a:ext cx="5349240" cy="2971800"/>
          </a:xfrm>
          <a:prstGeom prst="roundRect">
            <a:avLst/>
          </a:prstGeom>
          <a:solidFill>
            <a:srgbClr val="F7FAFD"/>
          </a:solidFill>
          <a:ln w="12700">
            <a:solidFill>
              <a:srgbClr val="D2DAE4"/>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endParaRPr/>
          </a:p>
        </p:txBody>
      </p:sp>
      <p:sp>
        <p:nvSpPr>
          <p:cNvPr id="5" name="Rounded Rectangle 4"/>
          <p:cNvSpPr/>
          <p:nvPr/>
        </p:nvSpPr>
        <p:spPr>
          <a:xfrm>
            <a:off x="6263640" y="1078992"/>
            <a:ext cx="5349240" cy="2971800"/>
          </a:xfrm>
          <a:prstGeom prst="roundRect">
            <a:avLst/>
          </a:prstGeom>
          <a:solidFill>
            <a:srgbClr val="F7FAFD"/>
          </a:solidFill>
          <a:ln w="12700">
            <a:solidFill>
              <a:srgbClr val="D2DAE4"/>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endParaRPr/>
          </a:p>
        </p:txBody>
      </p:sp>
      <p:sp>
        <p:nvSpPr>
          <p:cNvPr id="6" name="TextBox 5"/>
          <p:cNvSpPr txBox="1"/>
          <p:nvPr/>
        </p:nvSpPr>
        <p:spPr>
          <a:xfrm>
            <a:off x="768096" y="1216151"/>
            <a:ext cx="4946903" cy="347472"/>
          </a:xfrm>
          <a:prstGeom prst="rect">
            <a:avLst/>
          </a:prstGeom>
          <a:noFill/>
        </p:spPr>
        <p:txBody>
          <a:bodyPr wrap="square" lIns="76200" tIns="38100" rIns="76200" bIns="38100">
            <a:noAutofit/>
          </a:bodyPr>
          <a:lstStyle/>
          <a:p>
            <a:pPr algn="l"/>
            <a:r>
              <a:rPr sz="2000" b="1">
                <a:solidFill>
                  <a:srgbClr val="0A2D46"/>
                </a:solidFill>
                <a:latin typeface="Arial"/>
              </a:rPr>
              <a:t>Current quality practice</a:t>
            </a:r>
          </a:p>
        </p:txBody>
      </p:sp>
      <p:sp>
        <p:nvSpPr>
          <p:cNvPr id="7" name="Rectangle 6"/>
          <p:cNvSpPr/>
          <p:nvPr/>
        </p:nvSpPr>
        <p:spPr>
          <a:xfrm>
            <a:off x="768096" y="1645919"/>
            <a:ext cx="4946903" cy="18288"/>
          </a:xfrm>
          <a:prstGeom prst="rect">
            <a:avLst/>
          </a:prstGeom>
          <a:solidFill>
            <a:srgbClr val="D9E1EB"/>
          </a:solidFill>
          <a:ln>
            <a:no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endParaRPr/>
          </a:p>
        </p:txBody>
      </p:sp>
      <p:sp>
        <p:nvSpPr>
          <p:cNvPr id="8" name="TextBox 7"/>
          <p:cNvSpPr txBox="1"/>
          <p:nvPr/>
        </p:nvSpPr>
        <p:spPr>
          <a:xfrm>
            <a:off x="768096" y="1792224"/>
            <a:ext cx="4946903" cy="2103120"/>
          </a:xfrm>
          <a:prstGeom prst="rect">
            <a:avLst/>
          </a:prstGeom>
          <a:noFill/>
        </p:spPr>
        <p:txBody>
          <a:bodyPr wrap="square" lIns="76200" tIns="38100" rIns="76200" bIns="38100">
            <a:noAutofit/>
          </a:bodyPr>
          <a:lstStyle/>
          <a:p>
            <a:pPr marL="285750" indent="-285750" algn="l">
              <a:spcAft>
                <a:spcPts val="600"/>
              </a:spcAft>
              <a:buFont typeface="Arial" panose="020B0604020202020204" pitchFamily="34" charset="0"/>
              <a:buChar char="•"/>
            </a:pPr>
            <a:r>
              <a:rPr sz="1800" b="0" dirty="0">
                <a:solidFill>
                  <a:srgbClr val="0A2D46"/>
                </a:solidFill>
                <a:latin typeface="Arial"/>
              </a:rPr>
              <a:t>OEM protocols require periodic ECD cut-checks</a:t>
            </a:r>
          </a:p>
          <a:p>
            <a:pPr marL="285750" indent="-285750">
              <a:spcAft>
                <a:spcPts val="600"/>
              </a:spcAft>
              <a:buFont typeface="Arial" panose="020B0604020202020204" pitchFamily="34" charset="0"/>
              <a:buChar char="•"/>
            </a:pPr>
            <a:r>
              <a:rPr sz="1800" b="0" dirty="0">
                <a:solidFill>
                  <a:srgbClr val="0A2D46"/>
                </a:solidFill>
                <a:latin typeface="Arial"/>
              </a:rPr>
              <a:t>Triggers may include time interval, induction coil change, part-type change, or process adjustment</a:t>
            </a:r>
          </a:p>
          <a:p>
            <a:pPr marL="285750" indent="-285750">
              <a:spcAft>
                <a:spcPts val="600"/>
              </a:spcAft>
              <a:buFont typeface="Arial" panose="020B0604020202020204" pitchFamily="34" charset="0"/>
              <a:buChar char="•"/>
            </a:pPr>
            <a:r>
              <a:rPr sz="1800" b="0" dirty="0">
                <a:solidFill>
                  <a:srgbClr val="0A2D46"/>
                </a:solidFill>
                <a:latin typeface="Arial"/>
              </a:rPr>
              <a:t>Complex stems may require many cross-section and longitudinal measurements</a:t>
            </a:r>
          </a:p>
        </p:txBody>
      </p:sp>
      <p:sp>
        <p:nvSpPr>
          <p:cNvPr id="9" name="TextBox 8"/>
          <p:cNvSpPr txBox="1"/>
          <p:nvPr/>
        </p:nvSpPr>
        <p:spPr>
          <a:xfrm>
            <a:off x="6464807" y="1216151"/>
            <a:ext cx="4946903" cy="347472"/>
          </a:xfrm>
          <a:prstGeom prst="rect">
            <a:avLst/>
          </a:prstGeom>
          <a:noFill/>
        </p:spPr>
        <p:txBody>
          <a:bodyPr wrap="square" lIns="76200" tIns="38100" rIns="76200" bIns="38100">
            <a:noAutofit/>
          </a:bodyPr>
          <a:lstStyle/>
          <a:p>
            <a:pPr algn="l"/>
            <a:r>
              <a:rPr sz="2000" b="1">
                <a:solidFill>
                  <a:srgbClr val="0A2D46"/>
                </a:solidFill>
                <a:latin typeface="Arial"/>
              </a:rPr>
              <a:t>Industrial impact</a:t>
            </a:r>
          </a:p>
        </p:txBody>
      </p:sp>
      <p:sp>
        <p:nvSpPr>
          <p:cNvPr id="10" name="Rectangle 9"/>
          <p:cNvSpPr/>
          <p:nvPr/>
        </p:nvSpPr>
        <p:spPr>
          <a:xfrm>
            <a:off x="6464807" y="1645919"/>
            <a:ext cx="4946903" cy="18288"/>
          </a:xfrm>
          <a:prstGeom prst="rect">
            <a:avLst/>
          </a:prstGeom>
          <a:solidFill>
            <a:srgbClr val="D9E1EB"/>
          </a:solidFill>
          <a:ln>
            <a:no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endParaRPr/>
          </a:p>
        </p:txBody>
      </p:sp>
      <p:sp>
        <p:nvSpPr>
          <p:cNvPr id="11" name="TextBox 10"/>
          <p:cNvSpPr txBox="1"/>
          <p:nvPr/>
        </p:nvSpPr>
        <p:spPr>
          <a:xfrm>
            <a:off x="6464807" y="1792224"/>
            <a:ext cx="4946903" cy="2103120"/>
          </a:xfrm>
          <a:prstGeom prst="rect">
            <a:avLst/>
          </a:prstGeom>
          <a:noFill/>
        </p:spPr>
        <p:txBody>
          <a:bodyPr wrap="square" lIns="76200" tIns="38100" rIns="76200" bIns="38100">
            <a:noAutofit/>
          </a:bodyPr>
          <a:lstStyle/>
          <a:p>
            <a:pPr marL="285750" indent="-285750" algn="l">
              <a:spcAft>
                <a:spcPts val="600"/>
              </a:spcAft>
              <a:buFont typeface="Arial" panose="020B0604020202020204" pitchFamily="34" charset="0"/>
              <a:buChar char="•"/>
            </a:pPr>
            <a:r>
              <a:rPr sz="1800" b="0" dirty="0">
                <a:solidFill>
                  <a:srgbClr val="0A2D46"/>
                </a:solidFill>
                <a:latin typeface="Arial"/>
              </a:rPr>
              <a:t>Each checked part is destroyed</a:t>
            </a:r>
          </a:p>
          <a:p>
            <a:pPr marL="285750" indent="-285750">
              <a:spcAft>
                <a:spcPts val="600"/>
              </a:spcAft>
              <a:buFont typeface="Arial" panose="020B0604020202020204" pitchFamily="34" charset="0"/>
              <a:buChar char="•"/>
            </a:pPr>
            <a:r>
              <a:rPr sz="1800" b="0" dirty="0">
                <a:solidFill>
                  <a:srgbClr val="0A2D46"/>
                </a:solidFill>
                <a:latin typeface="Arial"/>
              </a:rPr>
              <a:t>Cutting, preparation, and microhardness testing are slow and costly</a:t>
            </a:r>
          </a:p>
          <a:p>
            <a:pPr marL="285750" indent="-285750">
              <a:spcAft>
                <a:spcPts val="600"/>
              </a:spcAft>
              <a:buFont typeface="Arial" panose="020B0604020202020204" pitchFamily="34" charset="0"/>
              <a:buChar char="•"/>
            </a:pPr>
            <a:r>
              <a:rPr sz="1800" b="0" dirty="0">
                <a:solidFill>
                  <a:srgbClr val="0A2D46"/>
                </a:solidFill>
                <a:latin typeface="Arial"/>
              </a:rPr>
              <a:t>The process consumes material, energy, and laboratory resources</a:t>
            </a:r>
          </a:p>
        </p:txBody>
      </p:sp>
      <p:sp>
        <p:nvSpPr>
          <p:cNvPr id="12" name="Rounded Rectangle 11"/>
          <p:cNvSpPr/>
          <p:nvPr/>
        </p:nvSpPr>
        <p:spPr>
          <a:xfrm>
            <a:off x="566928" y="4297680"/>
            <a:ext cx="11045952" cy="713232"/>
          </a:xfrm>
          <a:prstGeom prst="roundRect">
            <a:avLst/>
          </a:prstGeom>
          <a:solidFill>
            <a:srgbClr val="E7F1EC"/>
          </a:solidFill>
          <a:ln w="12700">
            <a:solidFill>
              <a:srgbClr val="BAD8C9"/>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r>
              <a:rPr sz="1900" b="1" dirty="0">
                <a:solidFill>
                  <a:srgbClr val="0A2D46"/>
                </a:solidFill>
                <a:latin typeface="Arial"/>
              </a:rPr>
              <a:t>ECS strategy: run ECS and cut-checks in parallel during validation, prove agreement statistically, then reduce or eliminate routine cut-checks.</a:t>
            </a:r>
          </a:p>
        </p:txBody>
      </p:sp>
      <p:sp>
        <p:nvSpPr>
          <p:cNvPr id="18" name="TextBox 17"/>
          <p:cNvSpPr txBox="1"/>
          <p:nvPr/>
        </p:nvSpPr>
        <p:spPr>
          <a:xfrm>
            <a:off x="566928" y="6583680"/>
            <a:ext cx="4846320" cy="164592"/>
          </a:xfrm>
          <a:prstGeom prst="rect">
            <a:avLst/>
          </a:prstGeom>
          <a:noFill/>
        </p:spPr>
        <p:txBody>
          <a:bodyPr wrap="square" lIns="76200" tIns="38100" rIns="76200" bIns="38100">
            <a:noAutofit/>
          </a:bodyPr>
          <a:lstStyle/>
          <a:p>
            <a:pPr algn="l"/>
            <a:r>
              <a:rPr sz="1000" b="0">
                <a:solidFill>
                  <a:srgbClr val="787878"/>
                </a:solidFill>
                <a:latin typeface="Aptos"/>
              </a:rPr>
              <a:t>Eddy Current Scanner (ECS) | ECNDT 2026</a:t>
            </a:r>
          </a:p>
        </p:txBody>
      </p:sp>
      <p:graphicFrame>
        <p:nvGraphicFramePr>
          <p:cNvPr id="19" name="Diagram 18">
            <a:extLst>
              <a:ext uri="{FF2B5EF4-FFF2-40B4-BE49-F238E27FC236}">
                <a16:creationId xmlns:a16="http://schemas.microsoft.com/office/drawing/2014/main" id="{64DDE58D-7A08-2D6F-33F3-6F5F33BCE780}"/>
              </a:ext>
            </a:extLst>
          </p:cNvPr>
          <p:cNvGraphicFramePr/>
          <p:nvPr>
            <p:extLst>
              <p:ext uri="{D42A27DB-BD31-4B8C-83A1-F6EECF244321}">
                <p14:modId xmlns:p14="http://schemas.microsoft.com/office/powerpoint/2010/main" val="1961731381"/>
              </p:ext>
            </p:extLst>
          </p:nvPr>
        </p:nvGraphicFramePr>
        <p:xfrm>
          <a:off x="1320160" y="5468112"/>
          <a:ext cx="9557776" cy="72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Slide Number Placeholder 12">
            <a:extLst>
              <a:ext uri="{FF2B5EF4-FFF2-40B4-BE49-F238E27FC236}">
                <a16:creationId xmlns:a16="http://schemas.microsoft.com/office/drawing/2014/main" id="{14A3B3C0-E463-7C78-48AF-5F038704E80E}"/>
              </a:ext>
            </a:extLst>
          </p:cNvPr>
          <p:cNvSpPr>
            <a:spLocks noGrp="1"/>
          </p:cNvSpPr>
          <p:nvPr>
            <p:ph type="sldNum" sz="quarter" idx="12"/>
          </p:nvPr>
        </p:nvSpPr>
        <p:spPr/>
        <p:txBody>
          <a:bodyPr/>
          <a:lstStyle/>
          <a:p>
            <a:fld id="{7099632A-BAA9-0C4B-949A-099EE0667732}" type="slidenum">
              <a:rPr lang="it-IT" smtClean="0"/>
              <a:t>2</a:t>
            </a:fld>
            <a:endParaRPr lang="it-IT" dirty="0"/>
          </a:p>
        </p:txBody>
      </p:sp>
    </p:spTree>
    <p:extLst>
      <p:ext uri="{BB962C8B-B14F-4D97-AF65-F5344CB8AC3E}">
        <p14:creationId xmlns:p14="http://schemas.microsoft.com/office/powerpoint/2010/main" val="61384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66928" y="320040"/>
            <a:ext cx="11155680" cy="502920"/>
          </a:xfrm>
          <a:prstGeom prst="rect">
            <a:avLst/>
          </a:prstGeom>
          <a:noFill/>
          <a:ln/>
        </p:spPr>
        <p:txBody>
          <a:bodyPr wrap="square" lIns="0" tIns="0" rIns="0" bIns="0" rtlCol="0" anchor="ctr">
            <a:normAutofit/>
          </a:bodyPr>
          <a:lstStyle/>
          <a:p>
            <a:pPr marL="0" indent="0">
              <a:buNone/>
            </a:pPr>
            <a:r>
              <a:rPr lang="en-US" sz="2900" b="1" dirty="0">
                <a:solidFill>
                  <a:srgbClr val="0B2F4A"/>
                </a:solidFill>
                <a:latin typeface="Aptos Display" pitchFamily="34" charset="0"/>
                <a:ea typeface="Aptos Display" pitchFamily="34" charset="-122"/>
                <a:cs typeface="Aptos Display" pitchFamily="34" charset="-120"/>
              </a:rPr>
              <a:t>Application Geometry: Axle Bars and Stem Shafts</a:t>
            </a:r>
            <a:endParaRPr lang="en-US" sz="2900" dirty="0"/>
          </a:p>
        </p:txBody>
      </p:sp>
      <p:sp>
        <p:nvSpPr>
          <p:cNvPr id="3" name="Text 1"/>
          <p:cNvSpPr/>
          <p:nvPr/>
        </p:nvSpPr>
        <p:spPr>
          <a:xfrm>
            <a:off x="791888" y="1078992"/>
            <a:ext cx="4206240" cy="274320"/>
          </a:xfrm>
          <a:prstGeom prst="rect">
            <a:avLst/>
          </a:prstGeom>
          <a:noFill/>
          <a:ln/>
        </p:spPr>
        <p:txBody>
          <a:bodyPr wrap="square" lIns="0" tIns="0" rIns="0" bIns="0" rtlCol="0" anchor="ctr">
            <a:normAutofit/>
          </a:bodyPr>
          <a:lstStyle/>
          <a:p>
            <a:pPr marL="0" indent="0">
              <a:buNone/>
            </a:pPr>
            <a:r>
              <a:rPr lang="en-US" sz="1750" b="1" dirty="0">
                <a:solidFill>
                  <a:srgbClr val="2166AD"/>
                </a:solidFill>
                <a:latin typeface="Aptos" pitchFamily="34" charset="0"/>
                <a:ea typeface="Aptos" pitchFamily="34" charset="-122"/>
                <a:cs typeface="Aptos" pitchFamily="34" charset="-120"/>
              </a:rPr>
              <a:t>Representative shaft geometry</a:t>
            </a:r>
            <a:endParaRPr lang="en-US" sz="1750" dirty="0"/>
          </a:p>
        </p:txBody>
      </p:sp>
      <p:sp>
        <p:nvSpPr>
          <p:cNvPr id="4" name="Text 2"/>
          <p:cNvSpPr/>
          <p:nvPr/>
        </p:nvSpPr>
        <p:spPr>
          <a:xfrm>
            <a:off x="6960355" y="1073192"/>
            <a:ext cx="3749040" cy="274320"/>
          </a:xfrm>
          <a:prstGeom prst="rect">
            <a:avLst/>
          </a:prstGeom>
          <a:noFill/>
          <a:ln/>
        </p:spPr>
        <p:txBody>
          <a:bodyPr wrap="square" lIns="0" tIns="0" rIns="0" bIns="0" rtlCol="0" anchor="ctr">
            <a:normAutofit/>
          </a:bodyPr>
          <a:lstStyle/>
          <a:p>
            <a:pPr marL="0" indent="0">
              <a:buNone/>
            </a:pPr>
            <a:r>
              <a:rPr lang="en-US" sz="1750" b="1" dirty="0">
                <a:solidFill>
                  <a:srgbClr val="2166AD"/>
                </a:solidFill>
                <a:latin typeface="Aptos" pitchFamily="34" charset="0"/>
                <a:ea typeface="Aptos" pitchFamily="34" charset="-122"/>
                <a:cs typeface="Aptos" pitchFamily="34" charset="-120"/>
              </a:rPr>
              <a:t>Inspection challenge</a:t>
            </a:r>
            <a:endParaRPr lang="en-US" sz="1750" dirty="0"/>
          </a:p>
        </p:txBody>
      </p:sp>
      <p:grpSp>
        <p:nvGrpSpPr>
          <p:cNvPr id="13" name="Group 12">
            <a:extLst>
              <a:ext uri="{FF2B5EF4-FFF2-40B4-BE49-F238E27FC236}">
                <a16:creationId xmlns:a16="http://schemas.microsoft.com/office/drawing/2014/main" id="{110EFABF-BBBE-B06C-C42C-763CCD21DB6B}"/>
              </a:ext>
            </a:extLst>
          </p:cNvPr>
          <p:cNvGrpSpPr/>
          <p:nvPr/>
        </p:nvGrpSpPr>
        <p:grpSpPr>
          <a:xfrm>
            <a:off x="718736" y="1417320"/>
            <a:ext cx="5013468" cy="3498808"/>
            <a:chOff x="640080" y="1417320"/>
            <a:chExt cx="5013468" cy="3498808"/>
          </a:xfrm>
        </p:grpSpPr>
        <p:sp>
          <p:nvSpPr>
            <p:cNvPr id="5" name="Shape 3"/>
            <p:cNvSpPr/>
            <p:nvPr/>
          </p:nvSpPr>
          <p:spPr>
            <a:xfrm>
              <a:off x="640080" y="1417320"/>
              <a:ext cx="5013468" cy="3498808"/>
            </a:xfrm>
            <a:prstGeom prst="roundRect">
              <a:avLst>
                <a:gd name="adj" fmla="val 3038"/>
              </a:avLst>
            </a:prstGeom>
            <a:solidFill>
              <a:srgbClr val="F7F9FB"/>
            </a:solidFill>
            <a:ln w="10160">
              <a:solidFill>
                <a:srgbClr val="D7E0EA"/>
              </a:solidFill>
              <a:prstDash val="solid"/>
            </a:ln>
          </p:spPr>
          <p:txBody>
            <a:bodyPr/>
            <a:lstStyle/>
            <a:p>
              <a:endParaRPr lang="en-US"/>
            </a:p>
          </p:txBody>
        </p:sp>
        <p:pic>
          <p:nvPicPr>
            <p:cNvPr id="6" name="Image 0" descr="/mnt/data/PartImage_raw.jpg"/>
            <p:cNvPicPr>
              <a:picLocks noChangeAspect="1"/>
            </p:cNvPicPr>
            <p:nvPr/>
          </p:nvPicPr>
          <p:blipFill>
            <a:blip r:embed="rId3"/>
            <a:stretch>
              <a:fillRect/>
            </a:stretch>
          </p:blipFill>
          <p:spPr>
            <a:xfrm>
              <a:off x="1263297" y="1718631"/>
              <a:ext cx="3767033" cy="2354396"/>
            </a:xfrm>
            <a:prstGeom prst="rect">
              <a:avLst/>
            </a:prstGeom>
          </p:spPr>
        </p:pic>
        <p:sp>
          <p:nvSpPr>
            <p:cNvPr id="7" name="Text 4"/>
            <p:cNvSpPr/>
            <p:nvPr/>
          </p:nvSpPr>
          <p:spPr>
            <a:xfrm>
              <a:off x="1071125" y="4419945"/>
              <a:ext cx="4151376" cy="388668"/>
            </a:xfrm>
            <a:prstGeom prst="rect">
              <a:avLst/>
            </a:prstGeom>
            <a:noFill/>
            <a:ln/>
          </p:spPr>
          <p:txBody>
            <a:bodyPr wrap="square" lIns="0" tIns="0" rIns="0" bIns="0" rtlCol="0" anchor="ctr">
              <a:normAutofit/>
            </a:bodyPr>
            <a:lstStyle/>
            <a:p>
              <a:pPr marL="0" indent="0" algn="ctr">
                <a:buNone/>
              </a:pPr>
              <a:r>
                <a:rPr lang="en-US" sz="1150" i="1" dirty="0">
                  <a:solidFill>
                    <a:srgbClr val="56616F"/>
                  </a:solidFill>
                  <a:latin typeface="Aptos" pitchFamily="34" charset="0"/>
                  <a:ea typeface="Aptos" pitchFamily="34" charset="-122"/>
                  <a:cs typeface="Aptos" pitchFamily="34" charset="-120"/>
                </a:rPr>
                <a:t>Example axle/stem shaft with splines, shoulders, grooves, and diameter transitions</a:t>
              </a:r>
              <a:endParaRPr lang="en-US" sz="1150" dirty="0"/>
            </a:p>
          </p:txBody>
        </p:sp>
      </p:grpSp>
      <p:sp>
        <p:nvSpPr>
          <p:cNvPr id="8" name="Text 5"/>
          <p:cNvSpPr/>
          <p:nvPr/>
        </p:nvSpPr>
        <p:spPr>
          <a:xfrm>
            <a:off x="6868915" y="1438952"/>
            <a:ext cx="4251960" cy="3090672"/>
          </a:xfrm>
          <a:prstGeom prst="rect">
            <a:avLst/>
          </a:prstGeom>
          <a:noFill/>
          <a:ln/>
        </p:spPr>
        <p:txBody>
          <a:bodyPr wrap="square" rtlCol="0" anchor="ctr">
            <a:normAutofit fontScale="92500" lnSpcReduction="10000"/>
          </a:bodyPr>
          <a:lstStyle/>
          <a:p>
            <a:pPr marL="0" indent="0">
              <a:buNone/>
            </a:pPr>
            <a:r>
              <a:rPr lang="en-US" sz="1900" dirty="0">
                <a:solidFill>
                  <a:srgbClr val="1F2933"/>
                </a:solidFill>
                <a:latin typeface="Aptos" pitchFamily="34" charset="0"/>
                <a:ea typeface="Aptos" pitchFamily="34" charset="-122"/>
                <a:cs typeface="Aptos" pitchFamily="34" charset="-120"/>
              </a:rPr>
              <a:t>• Splines, shoulders, grooves, and diameter transitions</a:t>
            </a:r>
            <a:endParaRPr lang="en-US" sz="1900" dirty="0"/>
          </a:p>
          <a:p>
            <a:pPr marL="0" indent="0">
              <a:buNone/>
            </a:pPr>
            <a:endParaRPr lang="en-US" sz="1900" dirty="0"/>
          </a:p>
          <a:p>
            <a:pPr marL="0" indent="0">
              <a:buNone/>
            </a:pPr>
            <a:r>
              <a:rPr lang="en-US" sz="1900" dirty="0">
                <a:solidFill>
                  <a:srgbClr val="1F2933"/>
                </a:solidFill>
                <a:latin typeface="Aptos" pitchFamily="34" charset="0"/>
                <a:ea typeface="Aptos" pitchFamily="34" charset="-122"/>
                <a:cs typeface="Aptos" pitchFamily="34" charset="-120"/>
              </a:rPr>
              <a:t>• ECD may be specified at axial and angled locations</a:t>
            </a:r>
            <a:endParaRPr lang="en-US" sz="1900" dirty="0"/>
          </a:p>
          <a:p>
            <a:pPr marL="0" indent="0">
              <a:buNone/>
            </a:pPr>
            <a:endParaRPr lang="en-US" sz="1900" dirty="0"/>
          </a:p>
          <a:p>
            <a:pPr marL="0" indent="0">
              <a:buNone/>
            </a:pPr>
            <a:r>
              <a:rPr lang="en-US" sz="1900" dirty="0">
                <a:solidFill>
                  <a:srgbClr val="1F2933"/>
                </a:solidFill>
                <a:latin typeface="Aptos" pitchFamily="34" charset="0"/>
                <a:ea typeface="Aptos" pitchFamily="34" charset="-122"/>
                <a:cs typeface="Aptos" pitchFamily="34" charset="-120"/>
              </a:rPr>
              <a:t>• Local eddy-current response changes strongly with coil position</a:t>
            </a:r>
            <a:endParaRPr lang="en-US" sz="1900" dirty="0"/>
          </a:p>
          <a:p>
            <a:pPr marL="0" indent="0">
              <a:buNone/>
            </a:pPr>
            <a:endParaRPr lang="en-US" sz="1900" dirty="0"/>
          </a:p>
          <a:p>
            <a:pPr marL="0" indent="0">
              <a:buNone/>
            </a:pPr>
            <a:r>
              <a:rPr lang="en-US" sz="1900" dirty="0">
                <a:solidFill>
                  <a:srgbClr val="1F2933"/>
                </a:solidFill>
                <a:latin typeface="Aptos" pitchFamily="34" charset="0"/>
                <a:ea typeface="Aptos" pitchFamily="34" charset="-122"/>
                <a:cs typeface="Aptos" pitchFamily="34" charset="-120"/>
              </a:rPr>
              <a:t>• Full-length scanning gives synchronized data for each control point</a:t>
            </a:r>
            <a:endParaRPr lang="en-US" sz="1900" dirty="0"/>
          </a:p>
        </p:txBody>
      </p:sp>
      <p:sp>
        <p:nvSpPr>
          <p:cNvPr id="9" name="Text 6"/>
          <p:cNvSpPr/>
          <p:nvPr/>
        </p:nvSpPr>
        <p:spPr>
          <a:xfrm>
            <a:off x="658368" y="5510488"/>
            <a:ext cx="10972800" cy="640080"/>
          </a:xfrm>
          <a:prstGeom prst="rect">
            <a:avLst/>
          </a:prstGeom>
          <a:solidFill>
            <a:srgbClr val="EFF6FC"/>
          </a:solidFill>
          <a:ln w="11430">
            <a:solidFill>
              <a:srgbClr val="2166AD"/>
            </a:solidFill>
          </a:ln>
        </p:spPr>
        <p:txBody>
          <a:bodyPr wrap="square" rtlCol="0" anchor="ctr">
            <a:normAutofit fontScale="92500" lnSpcReduction="10000"/>
          </a:bodyPr>
          <a:lstStyle/>
          <a:p>
            <a:pPr marL="0" indent="0" algn="ctr">
              <a:buNone/>
            </a:pPr>
            <a:r>
              <a:rPr lang="en-US" sz="2050" b="1" dirty="0">
                <a:solidFill>
                  <a:srgbClr val="0B2F4A"/>
                </a:solidFill>
                <a:latin typeface="Aptos" pitchFamily="34" charset="0"/>
                <a:ea typeface="Aptos" pitchFamily="34" charset="-122"/>
                <a:cs typeface="Aptos" pitchFamily="34" charset="-120"/>
              </a:rPr>
              <a:t>Key message: </a:t>
            </a:r>
            <a:r>
              <a:rPr lang="en-US" sz="2050" dirty="0">
                <a:solidFill>
                  <a:srgbClr val="1F2933"/>
                </a:solidFill>
                <a:latin typeface="Aptos" pitchFamily="34" charset="0"/>
                <a:ea typeface="Aptos" pitchFamily="34" charset="-122"/>
                <a:cs typeface="Aptos" pitchFamily="34" charset="-120"/>
              </a:rPr>
              <a:t>complex shaft geometry is why ECS uses controlled full-length scanning, not fixed point measurement.</a:t>
            </a:r>
            <a:endParaRPr lang="en-US" sz="2050" dirty="0"/>
          </a:p>
        </p:txBody>
      </p:sp>
      <p:sp>
        <p:nvSpPr>
          <p:cNvPr id="10" name="Shape 7"/>
          <p:cNvSpPr/>
          <p:nvPr/>
        </p:nvSpPr>
        <p:spPr>
          <a:xfrm>
            <a:off x="502920" y="6446520"/>
            <a:ext cx="11201400" cy="0"/>
          </a:xfrm>
          <a:prstGeom prst="line">
            <a:avLst/>
          </a:prstGeom>
          <a:noFill/>
          <a:ln w="10160">
            <a:solidFill>
              <a:srgbClr val="D8DEE6"/>
            </a:solidFill>
            <a:prstDash val="solid"/>
          </a:ln>
        </p:spPr>
        <p:txBody>
          <a:bodyPr/>
          <a:lstStyle/>
          <a:p>
            <a:endParaRPr lang="en-US"/>
          </a:p>
        </p:txBody>
      </p:sp>
      <p:sp>
        <p:nvSpPr>
          <p:cNvPr id="11" name="Text 8"/>
          <p:cNvSpPr/>
          <p:nvPr/>
        </p:nvSpPr>
        <p:spPr>
          <a:xfrm>
            <a:off x="585216" y="6492240"/>
            <a:ext cx="4754880" cy="182880"/>
          </a:xfrm>
          <a:prstGeom prst="rect">
            <a:avLst/>
          </a:prstGeom>
          <a:noFill/>
          <a:ln/>
        </p:spPr>
        <p:txBody>
          <a:bodyPr wrap="square" lIns="0" tIns="0" rIns="0" bIns="0" rtlCol="0" anchor="ctr">
            <a:normAutofit/>
          </a:bodyPr>
          <a:lstStyle/>
          <a:p>
            <a:pPr marL="0" indent="0">
              <a:buNone/>
            </a:pPr>
            <a:r>
              <a:rPr lang="en-US" sz="950" dirty="0">
                <a:solidFill>
                  <a:srgbClr val="606F7B"/>
                </a:solidFill>
                <a:latin typeface="Aptos" pitchFamily="34" charset="0"/>
                <a:ea typeface="Aptos" pitchFamily="34" charset="-122"/>
                <a:cs typeface="Aptos" pitchFamily="34" charset="-120"/>
              </a:rPr>
              <a:t>Eddy Current Scanner (ECS) | ECNDT 2026</a:t>
            </a:r>
            <a:endParaRPr lang="en-US" sz="9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274320"/>
            <a:ext cx="11247120" cy="502920"/>
          </a:xfrm>
          <a:prstGeom prst="rect">
            <a:avLst/>
          </a:prstGeom>
          <a:noFill/>
        </p:spPr>
        <p:txBody>
          <a:bodyPr wrap="square" lIns="76200" tIns="38100" rIns="76200" bIns="38100">
            <a:noAutofit/>
          </a:bodyPr>
          <a:lstStyle/>
          <a:p>
            <a:r>
              <a:rPr sz="2800" b="1">
                <a:solidFill>
                  <a:srgbClr val="0A2D46"/>
                </a:solidFill>
                <a:latin typeface="Arial"/>
              </a:rPr>
              <a:t>EddySonix ECS System Overview</a:t>
            </a:r>
          </a:p>
        </p:txBody>
      </p:sp>
      <p:pic>
        <p:nvPicPr>
          <p:cNvPr id="3" name="Picture 2" descr="01.png"/>
          <p:cNvPicPr>
            <a:picLocks noChangeAspect="1"/>
          </p:cNvPicPr>
          <p:nvPr/>
        </p:nvPicPr>
        <p:blipFill>
          <a:blip r:embed="rId3"/>
          <a:stretch>
            <a:fillRect/>
          </a:stretch>
        </p:blipFill>
        <p:spPr>
          <a:xfrm>
            <a:off x="594360" y="1071116"/>
            <a:ext cx="5166360" cy="4944367"/>
          </a:xfrm>
          <a:prstGeom prst="rect">
            <a:avLst/>
          </a:prstGeom>
          <a:ln w="10160">
            <a:solidFill>
              <a:srgbClr val="DEE2E6"/>
            </a:solidFill>
          </a:ln>
        </p:spPr>
      </p:pic>
      <p:sp>
        <p:nvSpPr>
          <p:cNvPr id="4" name="TextBox 3"/>
          <p:cNvSpPr txBox="1"/>
          <p:nvPr/>
        </p:nvSpPr>
        <p:spPr>
          <a:xfrm>
            <a:off x="6080760" y="960119"/>
            <a:ext cx="5440680" cy="621791"/>
          </a:xfrm>
          <a:prstGeom prst="rect">
            <a:avLst/>
          </a:prstGeom>
          <a:noFill/>
        </p:spPr>
        <p:txBody>
          <a:bodyPr wrap="square" lIns="76200" tIns="38100" rIns="76200" bIns="38100">
            <a:noAutofit/>
          </a:bodyPr>
          <a:lstStyle/>
          <a:p>
            <a:r>
              <a:rPr sz="2000" b="1" dirty="0">
                <a:solidFill>
                  <a:srgbClr val="0A2D46"/>
                </a:solidFill>
                <a:latin typeface="Arial"/>
              </a:rPr>
              <a:t>From controlled scan to non-destructive ECD verification</a:t>
            </a:r>
          </a:p>
        </p:txBody>
      </p:sp>
      <p:sp>
        <p:nvSpPr>
          <p:cNvPr id="5" name="TextBox 4"/>
          <p:cNvSpPr txBox="1"/>
          <p:nvPr/>
        </p:nvSpPr>
        <p:spPr>
          <a:xfrm>
            <a:off x="6080760" y="1869947"/>
            <a:ext cx="5577840" cy="1143000"/>
          </a:xfrm>
          <a:prstGeom prst="rect">
            <a:avLst/>
          </a:prstGeom>
          <a:noFill/>
        </p:spPr>
        <p:txBody>
          <a:bodyPr wrap="square" lIns="76200" tIns="38100" rIns="76200" bIns="38100">
            <a:noAutofit/>
          </a:bodyPr>
          <a:lstStyle/>
          <a:p>
            <a:pPr marL="285750" indent="-285750">
              <a:spcAft>
                <a:spcPts val="600"/>
              </a:spcAft>
              <a:buFont typeface="Arial" panose="020B0604020202020204" pitchFamily="34" charset="0"/>
              <a:buChar char="•"/>
              <a:defRPr sz="1800">
                <a:solidFill>
                  <a:srgbClr val="262D34"/>
                </a:solidFill>
                <a:latin typeface="Aptos"/>
              </a:defRPr>
            </a:pPr>
            <a:r>
              <a:rPr sz="1800" b="0" dirty="0">
                <a:solidFill>
                  <a:srgbClr val="0A2D46"/>
                </a:solidFill>
                <a:latin typeface="Arial"/>
              </a:rPr>
              <a:t>Part clamped between centers</a:t>
            </a:r>
          </a:p>
          <a:p>
            <a:pPr marL="285750" indent="-285750">
              <a:spcAft>
                <a:spcPts val="600"/>
              </a:spcAft>
              <a:buFont typeface="Arial" panose="020B0604020202020204" pitchFamily="34" charset="0"/>
              <a:buChar char="•"/>
            </a:pPr>
            <a:r>
              <a:rPr sz="1800" b="0" dirty="0">
                <a:solidFill>
                  <a:srgbClr val="0A2D46"/>
                </a:solidFill>
                <a:latin typeface="Arial"/>
              </a:rPr>
              <a:t>Coil scans along the axis</a:t>
            </a:r>
          </a:p>
          <a:p>
            <a:pPr marL="285750" indent="-285750">
              <a:spcAft>
                <a:spcPts val="600"/>
              </a:spcAft>
              <a:buFont typeface="Arial" panose="020B0604020202020204" pitchFamily="34" charset="0"/>
              <a:buChar char="•"/>
            </a:pPr>
            <a:r>
              <a:rPr sz="1800" b="0" dirty="0">
                <a:solidFill>
                  <a:srgbClr val="0A2D46"/>
                </a:solidFill>
                <a:latin typeface="Arial"/>
              </a:rPr>
              <a:t>Multi-frequency impedance recorded continuously</a:t>
            </a:r>
          </a:p>
        </p:txBody>
      </p:sp>
      <p:sp>
        <p:nvSpPr>
          <p:cNvPr id="13" name="Rounded Rectangle 12"/>
          <p:cNvSpPr/>
          <p:nvPr/>
        </p:nvSpPr>
        <p:spPr>
          <a:xfrm>
            <a:off x="6080760" y="4689603"/>
            <a:ext cx="5440680" cy="1325880"/>
          </a:xfrm>
          <a:prstGeom prst="roundRect">
            <a:avLst/>
          </a:prstGeom>
          <a:solidFill>
            <a:srgbClr val="F4F8FC"/>
          </a:solidFill>
          <a:ln w="13970">
            <a:solidFill>
              <a:srgbClr val="2466A6"/>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spcAft>
                <a:spcPts val="600"/>
              </a:spcAft>
            </a:pPr>
            <a:r>
              <a:rPr sz="1800" b="0" dirty="0">
                <a:solidFill>
                  <a:srgbClr val="0A2D46"/>
                </a:solidFill>
                <a:latin typeface="Arial"/>
              </a:rPr>
              <a:t>Routine output</a:t>
            </a:r>
          </a:p>
          <a:p>
            <a:pPr algn="ctr">
              <a:spcAft>
                <a:spcPts val="600"/>
              </a:spcAft>
            </a:pPr>
            <a:r>
              <a:rPr sz="1800" b="0" dirty="0">
                <a:solidFill>
                  <a:srgbClr val="0A2D46"/>
                </a:solidFill>
                <a:latin typeface="Arial"/>
              </a:rPr>
              <a:t>Numerical ECD values at OEM-defined locations, alarm/pass-fail decision, and traceable reports in a test cycle below 30 seconds.</a:t>
            </a:r>
          </a:p>
        </p:txBody>
      </p:sp>
      <p:sp>
        <p:nvSpPr>
          <p:cNvPr id="14" name="Rectangle 13"/>
          <p:cNvSpPr/>
          <p:nvPr/>
        </p:nvSpPr>
        <p:spPr>
          <a:xfrm>
            <a:off x="502920" y="6473952"/>
            <a:ext cx="11155680" cy="9144"/>
          </a:xfrm>
          <a:prstGeom prst="rect">
            <a:avLst/>
          </a:prstGeom>
          <a:solidFill>
            <a:srgbClr val="DEE2E6"/>
          </a:solidFill>
          <a:ln>
            <a:solidFill>
              <a:srgbClr val="DEE2E6"/>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endParaRPr/>
          </a:p>
        </p:txBody>
      </p:sp>
      <p:sp>
        <p:nvSpPr>
          <p:cNvPr id="15" name="TextBox 14"/>
          <p:cNvSpPr txBox="1"/>
          <p:nvPr/>
        </p:nvSpPr>
        <p:spPr>
          <a:xfrm>
            <a:off x="502920" y="6510528"/>
            <a:ext cx="8046720" cy="256032"/>
          </a:xfrm>
          <a:prstGeom prst="rect">
            <a:avLst/>
          </a:prstGeom>
          <a:noFill/>
        </p:spPr>
        <p:txBody>
          <a:bodyPr wrap="square" lIns="76200" tIns="38100" rIns="76200" bIns="38100">
            <a:noAutofit/>
          </a:bodyPr>
          <a:lstStyle/>
          <a:p>
            <a:r>
              <a:rPr sz="1050" b="0">
                <a:solidFill>
                  <a:srgbClr val="64707A"/>
                </a:solidFill>
                <a:latin typeface="Aptos"/>
              </a:rPr>
              <a:t>Eddy Current Scanner (ECS) | ECNDT 2026</a:t>
            </a:r>
          </a:p>
        </p:txBody>
      </p:sp>
      <p:graphicFrame>
        <p:nvGraphicFramePr>
          <p:cNvPr id="17" name="Diagram 16">
            <a:extLst>
              <a:ext uri="{FF2B5EF4-FFF2-40B4-BE49-F238E27FC236}">
                <a16:creationId xmlns:a16="http://schemas.microsoft.com/office/drawing/2014/main" id="{D064CE7A-2D90-8AC0-096F-EE0C2B2F9479}"/>
              </a:ext>
            </a:extLst>
          </p:cNvPr>
          <p:cNvGraphicFramePr/>
          <p:nvPr>
            <p:extLst>
              <p:ext uri="{D42A27DB-BD31-4B8C-83A1-F6EECF244321}">
                <p14:modId xmlns:p14="http://schemas.microsoft.com/office/powerpoint/2010/main" val="800567597"/>
              </p:ext>
            </p:extLst>
          </p:nvPr>
        </p:nvGraphicFramePr>
        <p:xfrm>
          <a:off x="6165727" y="3045348"/>
          <a:ext cx="5355713" cy="12435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id="{7FE2109B-E272-13A1-CC6B-67AEF90259EF}"/>
              </a:ext>
            </a:extLst>
          </p:cNvPr>
          <p:cNvSpPr>
            <a:spLocks noGrp="1"/>
          </p:cNvSpPr>
          <p:nvPr>
            <p:ph type="sldNum" sz="quarter" idx="12"/>
          </p:nvPr>
        </p:nvSpPr>
        <p:spPr>
          <a:xfrm>
            <a:off x="8610600" y="6398390"/>
            <a:ext cx="2743200" cy="365125"/>
          </a:xfrm>
        </p:spPr>
        <p:txBody>
          <a:bodyPr/>
          <a:lstStyle/>
          <a:p>
            <a:fld id="{48F63A3B-78C7-47BE-AE5E-E10140E04643}"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320040"/>
            <a:ext cx="11430000" cy="502920"/>
          </a:xfrm>
          <a:prstGeom prst="rect">
            <a:avLst/>
          </a:prstGeom>
          <a:noFill/>
        </p:spPr>
        <p:txBody>
          <a:bodyPr wrap="square" lIns="0" tIns="18288" rIns="0" bIns="18288" anchor="ctr">
            <a:noAutofit/>
          </a:bodyPr>
          <a:lstStyle/>
          <a:p>
            <a:pPr algn="l"/>
            <a:r>
              <a:rPr sz="2800" b="1">
                <a:solidFill>
                  <a:srgbClr val="14314C"/>
                </a:solidFill>
                <a:latin typeface="Aptos"/>
              </a:rPr>
              <a:t>Measurement Physics: Frequency Roles in ECS</a:t>
            </a:r>
          </a:p>
        </p:txBody>
      </p:sp>
      <p:sp>
        <p:nvSpPr>
          <p:cNvPr id="3" name="Rounded Rectangle 2"/>
          <p:cNvSpPr/>
          <p:nvPr/>
        </p:nvSpPr>
        <p:spPr>
          <a:xfrm>
            <a:off x="502920" y="1051560"/>
            <a:ext cx="5074920" cy="1207008"/>
          </a:xfrm>
          <a:prstGeom prst="roundRect">
            <a:avLst/>
          </a:prstGeom>
          <a:solidFill>
            <a:srgbClr val="FFFFFF"/>
          </a:solidFill>
          <a:ln w="12700">
            <a:solidFill>
              <a:srgbClr val="CDD5D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713232" y="1170432"/>
            <a:ext cx="4663440" cy="228600"/>
          </a:xfrm>
          <a:prstGeom prst="rect">
            <a:avLst/>
          </a:prstGeom>
          <a:noFill/>
        </p:spPr>
        <p:txBody>
          <a:bodyPr wrap="square" lIns="18288" tIns="18288" rIns="18288" bIns="18288" anchor="ctr">
            <a:noAutofit/>
          </a:bodyPr>
          <a:lstStyle/>
          <a:p>
            <a:pPr algn="ctr"/>
            <a:r>
              <a:rPr sz="1700" b="1" dirty="0">
                <a:solidFill>
                  <a:srgbClr val="195894"/>
                </a:solidFill>
                <a:latin typeface="Aptos"/>
              </a:rPr>
              <a:t>Induction-hardened shaft structure</a:t>
            </a:r>
          </a:p>
        </p:txBody>
      </p:sp>
      <p:sp>
        <p:nvSpPr>
          <p:cNvPr id="5" name="Rounded Rectangle 4"/>
          <p:cNvSpPr/>
          <p:nvPr/>
        </p:nvSpPr>
        <p:spPr>
          <a:xfrm>
            <a:off x="868680" y="1508760"/>
            <a:ext cx="4343400" cy="493776"/>
          </a:xfrm>
          <a:prstGeom prst="roundRect">
            <a:avLst/>
          </a:prstGeom>
          <a:solidFill>
            <a:srgbClr val="C8DCEB"/>
          </a:solidFill>
          <a:ln w="13970">
            <a:solidFill>
              <a:srgbClr val="2167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ounded Rectangle 5"/>
          <p:cNvSpPr/>
          <p:nvPr/>
        </p:nvSpPr>
        <p:spPr>
          <a:xfrm>
            <a:off x="868680" y="1653688"/>
            <a:ext cx="4343400" cy="210312"/>
          </a:xfrm>
          <a:prstGeom prst="roundRect">
            <a:avLst/>
          </a:prstGeom>
          <a:solidFill>
            <a:srgbClr val="EFDCBD"/>
          </a:solidFill>
          <a:ln w="11430">
            <a:solidFill>
              <a:srgbClr val="845C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2468880" y="1472184"/>
            <a:ext cx="1508760" cy="201168"/>
          </a:xfrm>
          <a:prstGeom prst="rect">
            <a:avLst/>
          </a:prstGeom>
          <a:noFill/>
        </p:spPr>
        <p:txBody>
          <a:bodyPr wrap="square" lIns="9144" tIns="18288" rIns="9144" bIns="18288" anchor="ctr">
            <a:noAutofit/>
          </a:bodyPr>
          <a:lstStyle/>
          <a:p>
            <a:pPr algn="l"/>
            <a:r>
              <a:rPr sz="1300" b="1" dirty="0">
                <a:solidFill>
                  <a:srgbClr val="195894"/>
                </a:solidFill>
                <a:latin typeface="Aptos"/>
              </a:rPr>
              <a:t>hardened case</a:t>
            </a:r>
          </a:p>
        </p:txBody>
      </p:sp>
      <p:sp>
        <p:nvSpPr>
          <p:cNvPr id="8" name="TextBox 7"/>
          <p:cNvSpPr txBox="1"/>
          <p:nvPr/>
        </p:nvSpPr>
        <p:spPr>
          <a:xfrm>
            <a:off x="2331720" y="1664208"/>
            <a:ext cx="1325880" cy="201168"/>
          </a:xfrm>
          <a:prstGeom prst="rect">
            <a:avLst/>
          </a:prstGeom>
          <a:noFill/>
        </p:spPr>
        <p:txBody>
          <a:bodyPr wrap="square" lIns="9144" tIns="18288" rIns="9144" bIns="18288" anchor="ctr">
            <a:noAutofit/>
          </a:bodyPr>
          <a:lstStyle/>
          <a:p>
            <a:pPr algn="ctr"/>
            <a:r>
              <a:rPr sz="1300" b="1" dirty="0">
                <a:solidFill>
                  <a:srgbClr val="845C35"/>
                </a:solidFill>
                <a:latin typeface="Aptos"/>
              </a:rPr>
              <a:t>softer core</a:t>
            </a:r>
          </a:p>
        </p:txBody>
      </p:sp>
      <p:sp>
        <p:nvSpPr>
          <p:cNvPr id="9" name="Rounded Rectangle 8"/>
          <p:cNvSpPr/>
          <p:nvPr/>
        </p:nvSpPr>
        <p:spPr>
          <a:xfrm>
            <a:off x="5806440" y="1051560"/>
            <a:ext cx="5882640" cy="1207008"/>
          </a:xfrm>
          <a:prstGeom prst="roundRect">
            <a:avLst/>
          </a:prstGeom>
          <a:solidFill>
            <a:srgbClr val="E1EFFA"/>
          </a:solidFill>
          <a:ln w="15240">
            <a:solidFill>
              <a:srgbClr val="2167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5989320" y="1170432"/>
            <a:ext cx="5760720" cy="228600"/>
          </a:xfrm>
          <a:prstGeom prst="rect">
            <a:avLst/>
          </a:prstGeom>
          <a:noFill/>
        </p:spPr>
        <p:txBody>
          <a:bodyPr wrap="square" lIns="18288" tIns="18288" rIns="18288" bIns="18288" anchor="ctr">
            <a:noAutofit/>
          </a:bodyPr>
          <a:lstStyle/>
          <a:p>
            <a:pPr algn="ctr"/>
            <a:r>
              <a:rPr sz="1800" b="1">
                <a:solidFill>
                  <a:srgbClr val="14314C"/>
                </a:solidFill>
                <a:latin typeface="Aptos"/>
              </a:rPr>
              <a:t>Why multiple frequencies are required</a:t>
            </a:r>
          </a:p>
        </p:txBody>
      </p:sp>
      <p:sp>
        <p:nvSpPr>
          <p:cNvPr id="11" name="TextBox 10"/>
          <p:cNvSpPr txBox="1"/>
          <p:nvPr/>
        </p:nvSpPr>
        <p:spPr>
          <a:xfrm>
            <a:off x="6080760" y="1463040"/>
            <a:ext cx="5532120" cy="502920"/>
          </a:xfrm>
          <a:prstGeom prst="rect">
            <a:avLst/>
          </a:prstGeom>
          <a:noFill/>
        </p:spPr>
        <p:txBody>
          <a:bodyPr wrap="square" lIns="18288" tIns="18288" rIns="18288" bIns="18288" anchor="ctr">
            <a:noAutofit/>
          </a:bodyPr>
          <a:lstStyle/>
          <a:p>
            <a:pPr algn="ctr"/>
            <a:r>
              <a:rPr sz="1600" b="0" dirty="0">
                <a:solidFill>
                  <a:srgbClr val="2A3038"/>
                </a:solidFill>
                <a:latin typeface="Aptos"/>
              </a:rPr>
              <a:t>Low frequencies carry ECD information; high frequencies measure surface response and compensate surface effects.</a:t>
            </a:r>
          </a:p>
        </p:txBody>
      </p:sp>
      <p:sp>
        <p:nvSpPr>
          <p:cNvPr id="12" name="TextBox 11"/>
          <p:cNvSpPr txBox="1"/>
          <p:nvPr/>
        </p:nvSpPr>
        <p:spPr>
          <a:xfrm>
            <a:off x="548640" y="2532888"/>
            <a:ext cx="11521440" cy="320040"/>
          </a:xfrm>
          <a:prstGeom prst="rect">
            <a:avLst/>
          </a:prstGeom>
          <a:noFill/>
        </p:spPr>
        <p:txBody>
          <a:bodyPr wrap="square" lIns="18288" tIns="18288" rIns="18288" bIns="18288" anchor="ctr">
            <a:noAutofit/>
          </a:bodyPr>
          <a:lstStyle/>
          <a:p>
            <a:pPr algn="ctr"/>
            <a:r>
              <a:rPr sz="2000" b="1" dirty="0">
                <a:solidFill>
                  <a:srgbClr val="14314C"/>
                </a:solidFill>
                <a:latin typeface="Aptos"/>
              </a:rPr>
              <a:t>Applied ECS frequencies and roles</a:t>
            </a:r>
          </a:p>
        </p:txBody>
      </p:sp>
      <p:grpSp>
        <p:nvGrpSpPr>
          <p:cNvPr id="46" name="Group 45">
            <a:extLst>
              <a:ext uri="{FF2B5EF4-FFF2-40B4-BE49-F238E27FC236}">
                <a16:creationId xmlns:a16="http://schemas.microsoft.com/office/drawing/2014/main" id="{4A37AD7C-DFA3-C028-564A-9A505E5C3B02}"/>
              </a:ext>
            </a:extLst>
          </p:cNvPr>
          <p:cNvGrpSpPr/>
          <p:nvPr/>
        </p:nvGrpSpPr>
        <p:grpSpPr>
          <a:xfrm>
            <a:off x="502920" y="2971800"/>
            <a:ext cx="11155680" cy="1554480"/>
            <a:chOff x="522584" y="2971800"/>
            <a:chExt cx="11420168" cy="1554480"/>
          </a:xfrm>
        </p:grpSpPr>
        <p:grpSp>
          <p:nvGrpSpPr>
            <p:cNvPr id="43" name="Group 42">
              <a:extLst>
                <a:ext uri="{FF2B5EF4-FFF2-40B4-BE49-F238E27FC236}">
                  <a16:creationId xmlns:a16="http://schemas.microsoft.com/office/drawing/2014/main" id="{BA43AEB2-1377-685D-6212-EF65F6921BD5}"/>
                </a:ext>
              </a:extLst>
            </p:cNvPr>
            <p:cNvGrpSpPr/>
            <p:nvPr/>
          </p:nvGrpSpPr>
          <p:grpSpPr>
            <a:xfrm>
              <a:off x="522584" y="2971800"/>
              <a:ext cx="3794760" cy="1554480"/>
              <a:chOff x="522584" y="2971800"/>
              <a:chExt cx="3794760" cy="1554480"/>
            </a:xfrm>
          </p:grpSpPr>
          <p:sp>
            <p:nvSpPr>
              <p:cNvPr id="13" name="Rounded Rectangle 12"/>
              <p:cNvSpPr/>
              <p:nvPr/>
            </p:nvSpPr>
            <p:spPr>
              <a:xfrm>
                <a:off x="522584" y="2971800"/>
                <a:ext cx="3794760" cy="1554480"/>
              </a:xfrm>
              <a:prstGeom prst="roundRect">
                <a:avLst/>
              </a:prstGeom>
              <a:solidFill>
                <a:srgbClr val="E1EFFA"/>
              </a:solidFill>
              <a:ln w="15240">
                <a:solidFill>
                  <a:srgbClr val="2167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ounded Rectangle 13"/>
              <p:cNvSpPr/>
              <p:nvPr/>
            </p:nvSpPr>
            <p:spPr>
              <a:xfrm>
                <a:off x="1136208" y="3227832"/>
                <a:ext cx="658368" cy="347472"/>
              </a:xfrm>
              <a:prstGeom prst="roundRect">
                <a:avLst/>
              </a:prstGeom>
              <a:solidFill>
                <a:srgbClr val="2167AA"/>
              </a:solidFill>
              <a:ln>
                <a:solidFill>
                  <a:srgbClr val="2167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1136208" y="3227832"/>
                <a:ext cx="658368" cy="347472"/>
              </a:xfrm>
              <a:prstGeom prst="rect">
                <a:avLst/>
              </a:prstGeom>
              <a:noFill/>
            </p:spPr>
            <p:txBody>
              <a:bodyPr wrap="square" lIns="9144" tIns="18288" rIns="9144" bIns="18288" anchor="ctr">
                <a:noAutofit/>
              </a:bodyPr>
              <a:lstStyle/>
              <a:p>
                <a:pPr algn="ctr"/>
                <a:r>
                  <a:rPr sz="1700" b="1" dirty="0">
                    <a:solidFill>
                      <a:srgbClr val="FFFFFF"/>
                    </a:solidFill>
                    <a:latin typeface="Aptos"/>
                  </a:rPr>
                  <a:t>5</a:t>
                </a:r>
              </a:p>
            </p:txBody>
          </p:sp>
          <p:sp>
            <p:nvSpPr>
              <p:cNvPr id="16" name="Rounded Rectangle 15"/>
              <p:cNvSpPr/>
              <p:nvPr/>
            </p:nvSpPr>
            <p:spPr>
              <a:xfrm>
                <a:off x="1922592" y="3227832"/>
                <a:ext cx="658368" cy="347472"/>
              </a:xfrm>
              <a:prstGeom prst="roundRect">
                <a:avLst/>
              </a:prstGeom>
              <a:solidFill>
                <a:srgbClr val="2167AA"/>
              </a:solidFill>
              <a:ln>
                <a:solidFill>
                  <a:srgbClr val="2167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p:cNvSpPr txBox="1"/>
              <p:nvPr/>
            </p:nvSpPr>
            <p:spPr>
              <a:xfrm>
                <a:off x="1922592" y="3227832"/>
                <a:ext cx="658368" cy="347472"/>
              </a:xfrm>
              <a:prstGeom prst="rect">
                <a:avLst/>
              </a:prstGeom>
              <a:noFill/>
            </p:spPr>
            <p:txBody>
              <a:bodyPr wrap="square" lIns="9144" tIns="18288" rIns="9144" bIns="18288" anchor="ctr">
                <a:noAutofit/>
              </a:bodyPr>
              <a:lstStyle/>
              <a:p>
                <a:pPr algn="ctr"/>
                <a:r>
                  <a:rPr sz="1700" b="1" dirty="0">
                    <a:solidFill>
                      <a:srgbClr val="FFFFFF"/>
                    </a:solidFill>
                    <a:latin typeface="Aptos"/>
                  </a:rPr>
                  <a:t>10</a:t>
                </a:r>
              </a:p>
            </p:txBody>
          </p:sp>
          <p:sp>
            <p:nvSpPr>
              <p:cNvPr id="18" name="Rounded Rectangle 17"/>
              <p:cNvSpPr/>
              <p:nvPr/>
            </p:nvSpPr>
            <p:spPr>
              <a:xfrm>
                <a:off x="2708976" y="3227832"/>
                <a:ext cx="658368" cy="347472"/>
              </a:xfrm>
              <a:prstGeom prst="roundRect">
                <a:avLst/>
              </a:prstGeom>
              <a:solidFill>
                <a:srgbClr val="2167AA"/>
              </a:solidFill>
              <a:ln>
                <a:solidFill>
                  <a:srgbClr val="2167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2708976" y="3227832"/>
                <a:ext cx="658368" cy="347472"/>
              </a:xfrm>
              <a:prstGeom prst="rect">
                <a:avLst/>
              </a:prstGeom>
              <a:noFill/>
            </p:spPr>
            <p:txBody>
              <a:bodyPr wrap="square" lIns="9144" tIns="18288" rIns="9144" bIns="18288" anchor="ctr">
                <a:noAutofit/>
              </a:bodyPr>
              <a:lstStyle/>
              <a:p>
                <a:pPr algn="ctr"/>
                <a:r>
                  <a:rPr sz="1700" b="1" dirty="0">
                    <a:solidFill>
                      <a:srgbClr val="FFFFFF"/>
                    </a:solidFill>
                    <a:latin typeface="Aptos"/>
                  </a:rPr>
                  <a:t>20</a:t>
                </a:r>
              </a:p>
            </p:txBody>
          </p:sp>
          <p:sp>
            <p:nvSpPr>
              <p:cNvPr id="20" name="TextBox 19"/>
              <p:cNvSpPr txBox="1"/>
              <p:nvPr/>
            </p:nvSpPr>
            <p:spPr>
              <a:xfrm>
                <a:off x="705464" y="3703320"/>
                <a:ext cx="3429000" cy="256032"/>
              </a:xfrm>
              <a:prstGeom prst="rect">
                <a:avLst/>
              </a:prstGeom>
              <a:noFill/>
            </p:spPr>
            <p:txBody>
              <a:bodyPr wrap="square" lIns="18288" tIns="18288" rIns="18288" bIns="18288" anchor="ctr">
                <a:noAutofit/>
              </a:bodyPr>
              <a:lstStyle/>
              <a:p>
                <a:pPr algn="ctr"/>
                <a:r>
                  <a:rPr sz="1800" b="1" dirty="0">
                    <a:solidFill>
                      <a:srgbClr val="14314C"/>
                    </a:solidFill>
                    <a:latin typeface="Aptos"/>
                  </a:rPr>
                  <a:t>Primary ECD estimation</a:t>
                </a:r>
              </a:p>
            </p:txBody>
          </p:sp>
          <p:sp>
            <p:nvSpPr>
              <p:cNvPr id="21" name="TextBox 20"/>
              <p:cNvSpPr txBox="1"/>
              <p:nvPr/>
            </p:nvSpPr>
            <p:spPr>
              <a:xfrm>
                <a:off x="569389" y="3959352"/>
                <a:ext cx="3645997" cy="502920"/>
              </a:xfrm>
              <a:prstGeom prst="rect">
                <a:avLst/>
              </a:prstGeom>
              <a:noFill/>
            </p:spPr>
            <p:txBody>
              <a:bodyPr wrap="square" lIns="18288" tIns="18288" rIns="18288" bIns="18288" anchor="ctr">
                <a:noAutofit/>
              </a:bodyPr>
              <a:lstStyle/>
              <a:p>
                <a:pPr algn="ctr"/>
                <a:r>
                  <a:rPr sz="1500" b="0" dirty="0">
                    <a:solidFill>
                      <a:srgbClr val="2A3038"/>
                    </a:solidFill>
                    <a:latin typeface="Aptos"/>
                  </a:rPr>
                  <a:t>Deep penetration for approx. 3</a:t>
                </a:r>
                <a:r>
                  <a:rPr lang="en-US" sz="1500" b="0" dirty="0">
                    <a:solidFill>
                      <a:srgbClr val="2A3038"/>
                    </a:solidFill>
                    <a:latin typeface="Aptos"/>
                  </a:rPr>
                  <a:t> to 1</a:t>
                </a:r>
                <a:r>
                  <a:rPr sz="1500" b="0" dirty="0">
                    <a:solidFill>
                      <a:srgbClr val="2A3038"/>
                    </a:solidFill>
                    <a:latin typeface="Aptos"/>
                  </a:rPr>
                  <a:t>0 mm ECD</a:t>
                </a:r>
              </a:p>
            </p:txBody>
          </p:sp>
        </p:grpSp>
        <p:grpSp>
          <p:nvGrpSpPr>
            <p:cNvPr id="44" name="Group 43">
              <a:extLst>
                <a:ext uri="{FF2B5EF4-FFF2-40B4-BE49-F238E27FC236}">
                  <a16:creationId xmlns:a16="http://schemas.microsoft.com/office/drawing/2014/main" id="{5461C2E5-E82B-A819-D06E-30B6E0EFA935}"/>
                </a:ext>
              </a:extLst>
            </p:cNvPr>
            <p:cNvGrpSpPr/>
            <p:nvPr/>
          </p:nvGrpSpPr>
          <p:grpSpPr>
            <a:xfrm>
              <a:off x="4462272" y="2971800"/>
              <a:ext cx="2240280" cy="1554480"/>
              <a:chOff x="4462272" y="2971800"/>
              <a:chExt cx="2240280" cy="1554480"/>
            </a:xfrm>
          </p:grpSpPr>
          <p:sp>
            <p:nvSpPr>
              <p:cNvPr id="22" name="Rounded Rectangle 21"/>
              <p:cNvSpPr/>
              <p:nvPr/>
            </p:nvSpPr>
            <p:spPr>
              <a:xfrm>
                <a:off x="4462272" y="2971800"/>
                <a:ext cx="2240280" cy="1554480"/>
              </a:xfrm>
              <a:prstGeom prst="roundRect">
                <a:avLst/>
              </a:prstGeom>
              <a:solidFill>
                <a:srgbClr val="E6F7ED"/>
              </a:solidFill>
              <a:ln w="15240">
                <a:solidFill>
                  <a:srgbClr val="2EA6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Rounded Rectangle 22"/>
              <p:cNvSpPr/>
              <p:nvPr/>
            </p:nvSpPr>
            <p:spPr>
              <a:xfrm>
                <a:off x="5138928" y="3227832"/>
                <a:ext cx="676656" cy="347472"/>
              </a:xfrm>
              <a:prstGeom prst="roundRect">
                <a:avLst/>
              </a:prstGeom>
              <a:solidFill>
                <a:srgbClr val="2EA656"/>
              </a:solidFill>
              <a:ln>
                <a:solidFill>
                  <a:srgbClr val="2EA6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5138928" y="3227832"/>
                <a:ext cx="676656" cy="347472"/>
              </a:xfrm>
              <a:prstGeom prst="rect">
                <a:avLst/>
              </a:prstGeom>
              <a:noFill/>
            </p:spPr>
            <p:txBody>
              <a:bodyPr wrap="square" lIns="9144" tIns="18288" rIns="9144" bIns="18288" anchor="ctr">
                <a:noAutofit/>
              </a:bodyPr>
              <a:lstStyle/>
              <a:p>
                <a:pPr algn="ctr"/>
                <a:r>
                  <a:rPr sz="1700" b="1">
                    <a:solidFill>
                      <a:srgbClr val="FFFFFF"/>
                    </a:solidFill>
                    <a:latin typeface="Aptos"/>
                  </a:rPr>
                  <a:t>40</a:t>
                </a:r>
              </a:p>
            </p:txBody>
          </p:sp>
          <p:sp>
            <p:nvSpPr>
              <p:cNvPr id="25" name="TextBox 24"/>
              <p:cNvSpPr txBox="1"/>
              <p:nvPr/>
            </p:nvSpPr>
            <p:spPr>
              <a:xfrm>
                <a:off x="4617720" y="3703320"/>
                <a:ext cx="1920240" cy="256032"/>
              </a:xfrm>
              <a:prstGeom prst="rect">
                <a:avLst/>
              </a:prstGeom>
              <a:noFill/>
            </p:spPr>
            <p:txBody>
              <a:bodyPr wrap="square" lIns="18288" tIns="18288" rIns="18288" bIns="18288" anchor="ctr">
                <a:noAutofit/>
              </a:bodyPr>
              <a:lstStyle/>
              <a:p>
                <a:pPr algn="ctr"/>
                <a:r>
                  <a:rPr sz="1800" b="1">
                    <a:solidFill>
                      <a:srgbClr val="2EA656"/>
                    </a:solidFill>
                    <a:latin typeface="Aptos"/>
                  </a:rPr>
                  <a:t>Intermediate</a:t>
                </a:r>
              </a:p>
            </p:txBody>
          </p:sp>
          <p:sp>
            <p:nvSpPr>
              <p:cNvPr id="26" name="TextBox 25"/>
              <p:cNvSpPr txBox="1"/>
              <p:nvPr/>
            </p:nvSpPr>
            <p:spPr>
              <a:xfrm>
                <a:off x="4617720" y="4005072"/>
                <a:ext cx="1920240" cy="365760"/>
              </a:xfrm>
              <a:prstGeom prst="rect">
                <a:avLst/>
              </a:prstGeom>
              <a:noFill/>
            </p:spPr>
            <p:txBody>
              <a:bodyPr wrap="square" lIns="18288" tIns="18288" rIns="18288" bIns="18288" anchor="ctr">
                <a:noAutofit/>
              </a:bodyPr>
              <a:lstStyle/>
              <a:p>
                <a:pPr algn="ctr"/>
                <a:r>
                  <a:rPr sz="1500" b="0" dirty="0">
                    <a:solidFill>
                      <a:srgbClr val="2A3038"/>
                    </a:solidFill>
                    <a:latin typeface="Aptos"/>
                  </a:rPr>
                  <a:t>Transition</a:t>
                </a:r>
              </a:p>
            </p:txBody>
          </p:sp>
        </p:grpSp>
        <p:grpSp>
          <p:nvGrpSpPr>
            <p:cNvPr id="45" name="Group 44">
              <a:extLst>
                <a:ext uri="{FF2B5EF4-FFF2-40B4-BE49-F238E27FC236}">
                  <a16:creationId xmlns:a16="http://schemas.microsoft.com/office/drawing/2014/main" id="{4C277FAB-7B64-518D-368A-6C9562731A30}"/>
                </a:ext>
              </a:extLst>
            </p:cNvPr>
            <p:cNvGrpSpPr/>
            <p:nvPr/>
          </p:nvGrpSpPr>
          <p:grpSpPr>
            <a:xfrm>
              <a:off x="6867832" y="2971800"/>
              <a:ext cx="5074920" cy="1554480"/>
              <a:chOff x="6867832" y="2971800"/>
              <a:chExt cx="5074920" cy="1554480"/>
            </a:xfrm>
          </p:grpSpPr>
          <p:sp>
            <p:nvSpPr>
              <p:cNvPr id="27" name="Rounded Rectangle 26"/>
              <p:cNvSpPr/>
              <p:nvPr/>
            </p:nvSpPr>
            <p:spPr>
              <a:xfrm>
                <a:off x="6867832" y="2971800"/>
                <a:ext cx="5074920" cy="1554480"/>
              </a:xfrm>
              <a:prstGeom prst="roundRect">
                <a:avLst/>
              </a:prstGeom>
              <a:solidFill>
                <a:srgbClr val="FFF1E0"/>
              </a:solidFill>
              <a:ln w="15240">
                <a:solidFill>
                  <a:srgbClr val="E084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Rounded Rectangle 27"/>
              <p:cNvSpPr/>
              <p:nvPr/>
            </p:nvSpPr>
            <p:spPr>
              <a:xfrm>
                <a:off x="8155272" y="3227832"/>
                <a:ext cx="658368" cy="347472"/>
              </a:xfrm>
              <a:prstGeom prst="roundRect">
                <a:avLst/>
              </a:prstGeom>
              <a:solidFill>
                <a:srgbClr val="E0841C"/>
              </a:solidFill>
              <a:ln>
                <a:solidFill>
                  <a:srgbClr val="E084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TextBox 28"/>
              <p:cNvSpPr txBox="1"/>
              <p:nvPr/>
            </p:nvSpPr>
            <p:spPr>
              <a:xfrm>
                <a:off x="8155272" y="3227832"/>
                <a:ext cx="658368" cy="347472"/>
              </a:xfrm>
              <a:prstGeom prst="rect">
                <a:avLst/>
              </a:prstGeom>
              <a:noFill/>
            </p:spPr>
            <p:txBody>
              <a:bodyPr wrap="square" lIns="9144" tIns="18288" rIns="9144" bIns="18288" anchor="ctr">
                <a:noAutofit/>
              </a:bodyPr>
              <a:lstStyle/>
              <a:p>
                <a:pPr algn="ctr"/>
                <a:r>
                  <a:rPr sz="1700" b="1">
                    <a:solidFill>
                      <a:srgbClr val="FFFFFF"/>
                    </a:solidFill>
                    <a:latin typeface="Aptos"/>
                  </a:rPr>
                  <a:t>80</a:t>
                </a:r>
              </a:p>
            </p:txBody>
          </p:sp>
          <p:sp>
            <p:nvSpPr>
              <p:cNvPr id="30" name="Rounded Rectangle 29"/>
              <p:cNvSpPr/>
              <p:nvPr/>
            </p:nvSpPr>
            <p:spPr>
              <a:xfrm>
                <a:off x="8978232" y="3227832"/>
                <a:ext cx="768096" cy="347472"/>
              </a:xfrm>
              <a:prstGeom prst="roundRect">
                <a:avLst/>
              </a:prstGeom>
              <a:solidFill>
                <a:srgbClr val="E0841C"/>
              </a:solidFill>
              <a:ln>
                <a:solidFill>
                  <a:srgbClr val="E084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1" name="TextBox 30"/>
              <p:cNvSpPr txBox="1"/>
              <p:nvPr/>
            </p:nvSpPr>
            <p:spPr>
              <a:xfrm>
                <a:off x="8978232" y="3227832"/>
                <a:ext cx="768096" cy="347472"/>
              </a:xfrm>
              <a:prstGeom prst="rect">
                <a:avLst/>
              </a:prstGeom>
              <a:noFill/>
            </p:spPr>
            <p:txBody>
              <a:bodyPr wrap="square" lIns="9144" tIns="18288" rIns="9144" bIns="18288" anchor="ctr">
                <a:noAutofit/>
              </a:bodyPr>
              <a:lstStyle/>
              <a:p>
                <a:pPr algn="ctr"/>
                <a:r>
                  <a:rPr sz="1700" b="1">
                    <a:solidFill>
                      <a:srgbClr val="FFFFFF"/>
                    </a:solidFill>
                    <a:latin typeface="Aptos"/>
                  </a:rPr>
                  <a:t>160</a:t>
                </a:r>
              </a:p>
            </p:txBody>
          </p:sp>
          <p:sp>
            <p:nvSpPr>
              <p:cNvPr id="32" name="Rounded Rectangle 31"/>
              <p:cNvSpPr/>
              <p:nvPr/>
            </p:nvSpPr>
            <p:spPr>
              <a:xfrm>
                <a:off x="9910920" y="3227832"/>
                <a:ext cx="768096" cy="347472"/>
              </a:xfrm>
              <a:prstGeom prst="roundRect">
                <a:avLst/>
              </a:prstGeom>
              <a:solidFill>
                <a:srgbClr val="E0841C"/>
              </a:solidFill>
              <a:ln>
                <a:solidFill>
                  <a:srgbClr val="E084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9910920" y="3227832"/>
                <a:ext cx="768096" cy="347472"/>
              </a:xfrm>
              <a:prstGeom prst="rect">
                <a:avLst/>
              </a:prstGeom>
              <a:noFill/>
            </p:spPr>
            <p:txBody>
              <a:bodyPr wrap="square" lIns="9144" tIns="18288" rIns="9144" bIns="18288" anchor="ctr">
                <a:noAutofit/>
              </a:bodyPr>
              <a:lstStyle/>
              <a:p>
                <a:pPr algn="ctr"/>
                <a:r>
                  <a:rPr sz="1700" b="1" dirty="0">
                    <a:solidFill>
                      <a:srgbClr val="FFFFFF"/>
                    </a:solidFill>
                    <a:latin typeface="Aptos"/>
                  </a:rPr>
                  <a:t>320</a:t>
                </a:r>
              </a:p>
            </p:txBody>
          </p:sp>
          <p:sp>
            <p:nvSpPr>
              <p:cNvPr id="34" name="TextBox 33"/>
              <p:cNvSpPr txBox="1"/>
              <p:nvPr/>
            </p:nvSpPr>
            <p:spPr>
              <a:xfrm>
                <a:off x="7123864" y="3703320"/>
                <a:ext cx="4572000" cy="256032"/>
              </a:xfrm>
              <a:prstGeom prst="rect">
                <a:avLst/>
              </a:prstGeom>
              <a:noFill/>
            </p:spPr>
            <p:txBody>
              <a:bodyPr wrap="square" lIns="18288" tIns="18288" rIns="18288" bIns="18288" anchor="ctr">
                <a:noAutofit/>
              </a:bodyPr>
              <a:lstStyle/>
              <a:p>
                <a:pPr algn="ctr"/>
                <a:r>
                  <a:rPr sz="1800" b="1" dirty="0">
                    <a:solidFill>
                      <a:srgbClr val="E0841C"/>
                    </a:solidFill>
                    <a:latin typeface="Aptos"/>
                  </a:rPr>
                  <a:t>Surface response band</a:t>
                </a:r>
              </a:p>
            </p:txBody>
          </p:sp>
          <p:sp>
            <p:nvSpPr>
              <p:cNvPr id="35" name="TextBox 34"/>
              <p:cNvSpPr txBox="1"/>
              <p:nvPr/>
            </p:nvSpPr>
            <p:spPr>
              <a:xfrm>
                <a:off x="7187872" y="4005072"/>
                <a:ext cx="4434840" cy="365760"/>
              </a:xfrm>
              <a:prstGeom prst="rect">
                <a:avLst/>
              </a:prstGeom>
              <a:noFill/>
            </p:spPr>
            <p:txBody>
              <a:bodyPr wrap="square" lIns="18288" tIns="18288" rIns="18288" bIns="18288" anchor="ctr">
                <a:noAutofit/>
              </a:bodyPr>
              <a:lstStyle/>
              <a:p>
                <a:pPr algn="ctr"/>
                <a:r>
                  <a:rPr sz="1500" b="0" dirty="0">
                    <a:solidFill>
                      <a:srgbClr val="2A3038"/>
                    </a:solidFill>
                    <a:latin typeface="Aptos"/>
                  </a:rPr>
                  <a:t>Surface hardness measurement + surface-effect compensation for ECD</a:t>
                </a:r>
              </a:p>
            </p:txBody>
          </p:sp>
        </p:grpSp>
      </p:grpSp>
      <p:sp>
        <p:nvSpPr>
          <p:cNvPr id="36" name="Rounded Rectangle 35"/>
          <p:cNvSpPr/>
          <p:nvPr/>
        </p:nvSpPr>
        <p:spPr>
          <a:xfrm>
            <a:off x="533400" y="4736592"/>
            <a:ext cx="11125200" cy="457200"/>
          </a:xfrm>
          <a:prstGeom prst="roundRect">
            <a:avLst/>
          </a:prstGeom>
          <a:solidFill>
            <a:srgbClr val="FFFFFF"/>
          </a:solidFill>
          <a:ln w="12700">
            <a:solidFill>
              <a:srgbClr val="CDD5D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685800" y="4809744"/>
            <a:ext cx="10972800" cy="256032"/>
          </a:xfrm>
          <a:prstGeom prst="rect">
            <a:avLst/>
          </a:prstGeom>
          <a:noFill/>
        </p:spPr>
        <p:txBody>
          <a:bodyPr wrap="square" lIns="18288" tIns="18288" rIns="18288" bIns="18288" anchor="ctr">
            <a:noAutofit/>
          </a:bodyPr>
          <a:lstStyle/>
          <a:p>
            <a:pPr algn="ctr"/>
            <a:r>
              <a:rPr sz="1600" b="0">
                <a:solidFill>
                  <a:srgbClr val="5C6670"/>
                </a:solidFill>
                <a:latin typeface="Aptos"/>
              </a:rPr>
              <a:t>Amplitude and phase are evaluated together in the impedance plane at each selected frequency.</a:t>
            </a:r>
          </a:p>
        </p:txBody>
      </p:sp>
      <p:sp>
        <p:nvSpPr>
          <p:cNvPr id="38" name="Rounded Rectangle 37"/>
          <p:cNvSpPr/>
          <p:nvPr/>
        </p:nvSpPr>
        <p:spPr>
          <a:xfrm>
            <a:off x="502920" y="5440680"/>
            <a:ext cx="11155680" cy="640080"/>
          </a:xfrm>
          <a:prstGeom prst="roundRect">
            <a:avLst/>
          </a:prstGeom>
          <a:solidFill>
            <a:srgbClr val="EBF5FD"/>
          </a:solidFill>
          <a:ln w="15240">
            <a:solidFill>
              <a:srgbClr val="2167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9" name="TextBox 38"/>
          <p:cNvSpPr txBox="1"/>
          <p:nvPr/>
        </p:nvSpPr>
        <p:spPr>
          <a:xfrm>
            <a:off x="777240" y="5532120"/>
            <a:ext cx="10881360" cy="411480"/>
          </a:xfrm>
          <a:prstGeom prst="rect">
            <a:avLst/>
          </a:prstGeom>
          <a:noFill/>
        </p:spPr>
        <p:txBody>
          <a:bodyPr wrap="square" lIns="18288" tIns="18288" rIns="18288" bIns="18288" anchor="ctr">
            <a:noAutofit/>
          </a:bodyPr>
          <a:lstStyle/>
          <a:p>
            <a:pPr algn="ctr"/>
            <a:r>
              <a:rPr sz="1800" b="1">
                <a:solidFill>
                  <a:srgbClr val="14314C"/>
                </a:solidFill>
                <a:latin typeface="Aptos"/>
              </a:rPr>
              <a:t>Final ECD estimate = low-frequency case/core response corrected by high-frequency surface information</a:t>
            </a:r>
          </a:p>
        </p:txBody>
      </p:sp>
      <p:sp>
        <p:nvSpPr>
          <p:cNvPr id="40" name="Rectangle 39"/>
          <p:cNvSpPr/>
          <p:nvPr/>
        </p:nvSpPr>
        <p:spPr>
          <a:xfrm>
            <a:off x="502920" y="6446520"/>
            <a:ext cx="11430000" cy="9144"/>
          </a:xfrm>
          <a:prstGeom prst="rect">
            <a:avLst/>
          </a:prstGeom>
          <a:solidFill>
            <a:srgbClr val="CDD5DE"/>
          </a:solidFill>
          <a:ln>
            <a:solidFill>
              <a:srgbClr val="CDD5D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1" name="TextBox 40"/>
          <p:cNvSpPr txBox="1"/>
          <p:nvPr/>
        </p:nvSpPr>
        <p:spPr>
          <a:xfrm>
            <a:off x="548640" y="6483096"/>
            <a:ext cx="3840480" cy="164592"/>
          </a:xfrm>
          <a:prstGeom prst="rect">
            <a:avLst/>
          </a:prstGeom>
          <a:noFill/>
        </p:spPr>
        <p:txBody>
          <a:bodyPr wrap="square" lIns="0" tIns="18288" rIns="0" bIns="18288" anchor="ctr">
            <a:noAutofit/>
          </a:bodyPr>
          <a:lstStyle/>
          <a:p>
            <a:pPr algn="l"/>
            <a:r>
              <a:rPr sz="900" b="0">
                <a:solidFill>
                  <a:srgbClr val="5C6670"/>
                </a:solidFill>
                <a:latin typeface="Aptos"/>
              </a:rPr>
              <a:t>Eddy Current Scanner (ECS) | ECNDT 2026</a:t>
            </a:r>
          </a:p>
        </p:txBody>
      </p:sp>
      <p:sp>
        <p:nvSpPr>
          <p:cNvPr id="47" name="Slide Number Placeholder 46">
            <a:extLst>
              <a:ext uri="{FF2B5EF4-FFF2-40B4-BE49-F238E27FC236}">
                <a16:creationId xmlns:a16="http://schemas.microsoft.com/office/drawing/2014/main" id="{07112B24-9489-06E8-16ED-85AA51EAC838}"/>
              </a:ext>
            </a:extLst>
          </p:cNvPr>
          <p:cNvSpPr>
            <a:spLocks noGrp="1"/>
          </p:cNvSpPr>
          <p:nvPr>
            <p:ph type="sldNum" sz="quarter" idx="12"/>
          </p:nvPr>
        </p:nvSpPr>
        <p:spPr>
          <a:xfrm>
            <a:off x="8610600" y="6387880"/>
            <a:ext cx="2743200" cy="365125"/>
          </a:xfrm>
        </p:spPr>
        <p:txBody>
          <a:bodyPr/>
          <a:lstStyle/>
          <a:p>
            <a:fld id="{48F63A3B-78C7-47BE-AE5E-E10140E04643}"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274320"/>
            <a:ext cx="11247120" cy="502920"/>
          </a:xfrm>
          <a:prstGeom prst="rect">
            <a:avLst/>
          </a:prstGeom>
          <a:noFill/>
        </p:spPr>
        <p:txBody>
          <a:bodyPr wrap="square" lIns="76200" tIns="38100" rIns="76200" bIns="38100">
            <a:noAutofit/>
          </a:bodyPr>
          <a:lstStyle/>
          <a:p>
            <a:r>
              <a:rPr sz="2800" b="1">
                <a:solidFill>
                  <a:srgbClr val="0A2D46"/>
                </a:solidFill>
                <a:latin typeface="Arial"/>
              </a:rPr>
              <a:t>Continuous Scan Envelopes Along the Full Shaft</a:t>
            </a:r>
          </a:p>
        </p:txBody>
      </p:sp>
      <p:sp>
        <p:nvSpPr>
          <p:cNvPr id="3" name="TextBox 2"/>
          <p:cNvSpPr txBox="1"/>
          <p:nvPr/>
        </p:nvSpPr>
        <p:spPr>
          <a:xfrm>
            <a:off x="594360" y="960120"/>
            <a:ext cx="4297680" cy="320040"/>
          </a:xfrm>
          <a:prstGeom prst="rect">
            <a:avLst/>
          </a:prstGeom>
          <a:noFill/>
        </p:spPr>
        <p:txBody>
          <a:bodyPr wrap="square" lIns="76200" tIns="38100" rIns="76200" bIns="38100">
            <a:noAutofit/>
          </a:bodyPr>
          <a:lstStyle/>
          <a:p>
            <a:r>
              <a:rPr sz="2000" b="1" dirty="0">
                <a:solidFill>
                  <a:srgbClr val="15324C"/>
                </a:solidFill>
                <a:latin typeface="Aptos"/>
              </a:rPr>
              <a:t>What the scan creates</a:t>
            </a:r>
          </a:p>
        </p:txBody>
      </p:sp>
      <p:sp>
        <p:nvSpPr>
          <p:cNvPr id="7" name="Rounded Rectangle 6"/>
          <p:cNvSpPr/>
          <p:nvPr/>
        </p:nvSpPr>
        <p:spPr>
          <a:xfrm>
            <a:off x="8377085" y="4562168"/>
            <a:ext cx="3281514" cy="1408864"/>
          </a:xfrm>
          <a:prstGeom prst="roundRect">
            <a:avLst/>
          </a:prstGeom>
          <a:solidFill>
            <a:srgbClr val="E8F8EE"/>
          </a:solidFill>
          <a:ln w="13970">
            <a:solidFill>
              <a:srgbClr val="33AA5F"/>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spcAft>
                <a:spcPts val="400"/>
              </a:spcAft>
            </a:pPr>
            <a:r>
              <a:rPr sz="1800" b="1" dirty="0">
                <a:solidFill>
                  <a:srgbClr val="0A2D46"/>
                </a:solidFill>
                <a:latin typeface="Arial"/>
              </a:rPr>
              <a:t>Scientific point</a:t>
            </a:r>
          </a:p>
          <a:p>
            <a:r>
              <a:rPr sz="1600" dirty="0">
                <a:solidFill>
                  <a:srgbClr val="0A2D46"/>
                </a:solidFill>
                <a:latin typeface="Arial"/>
              </a:rPr>
              <a:t>The scan generates a full ECD-related envelope, not only an isolated local reading.</a:t>
            </a:r>
          </a:p>
        </p:txBody>
      </p:sp>
      <p:sp>
        <p:nvSpPr>
          <p:cNvPr id="9" name="Rectangle 8"/>
          <p:cNvSpPr/>
          <p:nvPr/>
        </p:nvSpPr>
        <p:spPr>
          <a:xfrm>
            <a:off x="502920" y="6473952"/>
            <a:ext cx="11155680" cy="9144"/>
          </a:xfrm>
          <a:prstGeom prst="rect">
            <a:avLst/>
          </a:prstGeom>
          <a:solidFill>
            <a:srgbClr val="DEE2E6"/>
          </a:solidFill>
          <a:ln>
            <a:solidFill>
              <a:srgbClr val="DEE2E6"/>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endParaRPr/>
          </a:p>
        </p:txBody>
      </p:sp>
      <p:sp>
        <p:nvSpPr>
          <p:cNvPr id="10" name="TextBox 9"/>
          <p:cNvSpPr txBox="1"/>
          <p:nvPr/>
        </p:nvSpPr>
        <p:spPr>
          <a:xfrm>
            <a:off x="502920" y="6510528"/>
            <a:ext cx="8046720" cy="256032"/>
          </a:xfrm>
          <a:prstGeom prst="rect">
            <a:avLst/>
          </a:prstGeom>
          <a:noFill/>
        </p:spPr>
        <p:txBody>
          <a:bodyPr wrap="square" lIns="76200" tIns="38100" rIns="76200" bIns="38100">
            <a:noAutofit/>
          </a:bodyPr>
          <a:lstStyle/>
          <a:p>
            <a:r>
              <a:rPr sz="1050" b="0">
                <a:solidFill>
                  <a:srgbClr val="64707A"/>
                </a:solidFill>
                <a:latin typeface="Aptos"/>
              </a:rPr>
              <a:t>Eddy Current Scanner (ECS) | ECNDT 2026</a:t>
            </a:r>
          </a:p>
        </p:txBody>
      </p:sp>
      <p:graphicFrame>
        <p:nvGraphicFramePr>
          <p:cNvPr id="12" name="Diagram 11">
            <a:extLst>
              <a:ext uri="{FF2B5EF4-FFF2-40B4-BE49-F238E27FC236}">
                <a16:creationId xmlns:a16="http://schemas.microsoft.com/office/drawing/2014/main" id="{4877839A-D3D6-EC26-FB91-B495D4450527}"/>
              </a:ext>
            </a:extLst>
          </p:cNvPr>
          <p:cNvGraphicFramePr/>
          <p:nvPr>
            <p:extLst>
              <p:ext uri="{D42A27DB-BD31-4B8C-83A1-F6EECF244321}">
                <p14:modId xmlns:p14="http://schemas.microsoft.com/office/powerpoint/2010/main" val="1494598209"/>
              </p:ext>
            </p:extLst>
          </p:nvPr>
        </p:nvGraphicFramePr>
        <p:xfrm>
          <a:off x="8003457" y="1531883"/>
          <a:ext cx="3844414" cy="2873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224E3B9A-1B84-D196-601C-618F62893D15}"/>
              </a:ext>
            </a:extLst>
          </p:cNvPr>
          <p:cNvPicPr>
            <a:picLocks noChangeAspect="1"/>
          </p:cNvPicPr>
          <p:nvPr/>
        </p:nvPicPr>
        <p:blipFill>
          <a:blip r:embed="rId8"/>
          <a:srcRect t="4000"/>
          <a:stretch>
            <a:fillRect/>
          </a:stretch>
        </p:blipFill>
        <p:spPr>
          <a:xfrm>
            <a:off x="740935" y="1531883"/>
            <a:ext cx="7115399" cy="4439149"/>
          </a:xfrm>
          <a:prstGeom prst="rect">
            <a:avLst/>
          </a:prstGeom>
        </p:spPr>
      </p:pic>
      <p:sp>
        <p:nvSpPr>
          <p:cNvPr id="4" name="Slide Number Placeholder 3">
            <a:extLst>
              <a:ext uri="{FF2B5EF4-FFF2-40B4-BE49-F238E27FC236}">
                <a16:creationId xmlns:a16="http://schemas.microsoft.com/office/drawing/2014/main" id="{DC2D0343-2E9B-9D0D-3552-AC00A2AB5880}"/>
              </a:ext>
            </a:extLst>
          </p:cNvPr>
          <p:cNvSpPr>
            <a:spLocks noGrp="1"/>
          </p:cNvSpPr>
          <p:nvPr>
            <p:ph type="sldNum" sz="quarter" idx="12"/>
          </p:nvPr>
        </p:nvSpPr>
        <p:spPr>
          <a:xfrm>
            <a:off x="8610600" y="6408900"/>
            <a:ext cx="2743200" cy="365125"/>
          </a:xfrm>
        </p:spPr>
        <p:txBody>
          <a:bodyPr/>
          <a:lstStyle/>
          <a:p>
            <a:fld id="{48F63A3B-78C7-47BE-AE5E-E10140E04643}"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274320"/>
            <a:ext cx="11247120" cy="502920"/>
          </a:xfrm>
          <a:prstGeom prst="rect">
            <a:avLst/>
          </a:prstGeom>
          <a:noFill/>
        </p:spPr>
        <p:txBody>
          <a:bodyPr wrap="square" lIns="76200" tIns="38100" rIns="76200" bIns="38100">
            <a:noAutofit/>
          </a:bodyPr>
          <a:lstStyle/>
          <a:p>
            <a:r>
              <a:rPr lang="en-US" sz="2800" b="1" dirty="0">
                <a:solidFill>
                  <a:srgbClr val="0A2D46"/>
                </a:solidFill>
                <a:latin typeface="Arial"/>
              </a:rPr>
              <a:t>From Cut-Check References to a Permanent ECD Model</a:t>
            </a:r>
            <a:endParaRPr sz="2800" b="1" dirty="0">
              <a:solidFill>
                <a:srgbClr val="0A2D46"/>
              </a:solidFill>
              <a:latin typeface="Arial"/>
            </a:endParaRPr>
          </a:p>
        </p:txBody>
      </p:sp>
      <p:sp>
        <p:nvSpPr>
          <p:cNvPr id="16" name="Rectangle 15"/>
          <p:cNvSpPr/>
          <p:nvPr/>
        </p:nvSpPr>
        <p:spPr>
          <a:xfrm>
            <a:off x="502920" y="6473952"/>
            <a:ext cx="11155680" cy="9144"/>
          </a:xfrm>
          <a:prstGeom prst="rect">
            <a:avLst/>
          </a:prstGeom>
          <a:solidFill>
            <a:srgbClr val="DEE2E6"/>
          </a:solidFill>
          <a:ln>
            <a:solidFill>
              <a:srgbClr val="DEE2E6"/>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endParaRPr/>
          </a:p>
        </p:txBody>
      </p:sp>
      <p:sp>
        <p:nvSpPr>
          <p:cNvPr id="17" name="TextBox 16"/>
          <p:cNvSpPr txBox="1"/>
          <p:nvPr/>
        </p:nvSpPr>
        <p:spPr>
          <a:xfrm>
            <a:off x="502920" y="6510528"/>
            <a:ext cx="8046720" cy="256032"/>
          </a:xfrm>
          <a:prstGeom prst="rect">
            <a:avLst/>
          </a:prstGeom>
          <a:noFill/>
        </p:spPr>
        <p:txBody>
          <a:bodyPr wrap="square" lIns="76200" tIns="38100" rIns="76200" bIns="38100">
            <a:noAutofit/>
          </a:bodyPr>
          <a:lstStyle/>
          <a:p>
            <a:r>
              <a:rPr sz="1050" b="0">
                <a:solidFill>
                  <a:srgbClr val="64707A"/>
                </a:solidFill>
                <a:latin typeface="Aptos"/>
              </a:rPr>
              <a:t>Eddy Current Scanner (ECS) | ECNDT 2026</a:t>
            </a:r>
          </a:p>
        </p:txBody>
      </p:sp>
      <p:graphicFrame>
        <p:nvGraphicFramePr>
          <p:cNvPr id="19" name="Diagram 18">
            <a:extLst>
              <a:ext uri="{FF2B5EF4-FFF2-40B4-BE49-F238E27FC236}">
                <a16:creationId xmlns:a16="http://schemas.microsoft.com/office/drawing/2014/main" id="{71619BCC-EA2B-55AA-89E8-863DCCBA3F3A}"/>
              </a:ext>
            </a:extLst>
          </p:cNvPr>
          <p:cNvGraphicFramePr/>
          <p:nvPr>
            <p:extLst>
              <p:ext uri="{D42A27DB-BD31-4B8C-83A1-F6EECF244321}">
                <p14:modId xmlns:p14="http://schemas.microsoft.com/office/powerpoint/2010/main" val="3944858578"/>
              </p:ext>
            </p:extLst>
          </p:nvPr>
        </p:nvGraphicFramePr>
        <p:xfrm>
          <a:off x="1097280" y="1173971"/>
          <a:ext cx="9707717" cy="2611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ounded Rectangle 3">
            <a:extLst>
              <a:ext uri="{FF2B5EF4-FFF2-40B4-BE49-F238E27FC236}">
                <a16:creationId xmlns:a16="http://schemas.microsoft.com/office/drawing/2014/main" id="{7C26FFD3-8167-765A-AF6C-8ED9C38C6729}"/>
              </a:ext>
            </a:extLst>
          </p:cNvPr>
          <p:cNvSpPr/>
          <p:nvPr/>
        </p:nvSpPr>
        <p:spPr>
          <a:xfrm>
            <a:off x="2205133" y="4549364"/>
            <a:ext cx="7492010" cy="1051560"/>
          </a:xfrm>
          <a:prstGeom prst="roundRect">
            <a:avLst/>
          </a:prstGeom>
          <a:solidFill>
            <a:srgbClr val="F4F8FC"/>
          </a:solidFill>
          <a:ln w="13970">
            <a:solidFill>
              <a:srgbClr val="2466A6"/>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r>
              <a:rPr lang="en-US" b="1" dirty="0">
                <a:solidFill>
                  <a:schemeClr val="tx1"/>
                </a:solidFill>
              </a:rPr>
              <a:t>Transition strategy:</a:t>
            </a:r>
            <a:r>
              <a:rPr lang="en-US" dirty="0">
                <a:solidFill>
                  <a:schemeClr val="tx1"/>
                </a:solidFill>
              </a:rPr>
              <a:t> run ECS and cut-checks in parallel for about one month, compare results statistically, then reduce or cancel routine destructive cut-checks.</a:t>
            </a:r>
          </a:p>
        </p:txBody>
      </p:sp>
      <p:sp>
        <p:nvSpPr>
          <p:cNvPr id="3" name="Slide Number Placeholder 2">
            <a:extLst>
              <a:ext uri="{FF2B5EF4-FFF2-40B4-BE49-F238E27FC236}">
                <a16:creationId xmlns:a16="http://schemas.microsoft.com/office/drawing/2014/main" id="{D01D4421-561C-C2F5-6FCD-760029FD4075}"/>
              </a:ext>
            </a:extLst>
          </p:cNvPr>
          <p:cNvSpPr>
            <a:spLocks noGrp="1"/>
          </p:cNvSpPr>
          <p:nvPr>
            <p:ph type="sldNum" sz="quarter" idx="12"/>
          </p:nvPr>
        </p:nvSpPr>
        <p:spPr>
          <a:xfrm>
            <a:off x="8610600" y="6419410"/>
            <a:ext cx="2743200" cy="365125"/>
          </a:xfrm>
        </p:spPr>
        <p:txBody>
          <a:bodyPr/>
          <a:lstStyle/>
          <a:p>
            <a:fld id="{48F63A3B-78C7-47BE-AE5E-E10140E04643}"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274320"/>
            <a:ext cx="11247120" cy="502920"/>
          </a:xfrm>
          <a:prstGeom prst="rect">
            <a:avLst/>
          </a:prstGeom>
          <a:noFill/>
        </p:spPr>
        <p:txBody>
          <a:bodyPr wrap="square" lIns="76200" tIns="38100" rIns="76200" bIns="38100">
            <a:noAutofit/>
          </a:bodyPr>
          <a:lstStyle/>
          <a:p>
            <a:r>
              <a:rPr sz="2800" b="1">
                <a:solidFill>
                  <a:srgbClr val="15324C"/>
                </a:solidFill>
                <a:latin typeface="Aptos"/>
              </a:rPr>
              <a:t>Impedance Plane and Theta Transformation</a:t>
            </a:r>
          </a:p>
        </p:txBody>
      </p:sp>
      <p:sp>
        <p:nvSpPr>
          <p:cNvPr id="4" name="Rounded Rectangle 3"/>
          <p:cNvSpPr/>
          <p:nvPr/>
        </p:nvSpPr>
        <p:spPr>
          <a:xfrm>
            <a:off x="6720840" y="1051560"/>
            <a:ext cx="4983480" cy="1051560"/>
          </a:xfrm>
          <a:prstGeom prst="roundRect">
            <a:avLst/>
          </a:prstGeom>
          <a:solidFill>
            <a:srgbClr val="F4F8FC"/>
          </a:solidFill>
          <a:ln w="13970">
            <a:solidFill>
              <a:srgbClr val="2466A6"/>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spcAft>
                <a:spcPts val="400"/>
              </a:spcAft>
            </a:pPr>
            <a:r>
              <a:rPr sz="1800" b="1" dirty="0">
                <a:solidFill>
                  <a:srgbClr val="15324C"/>
                </a:solidFill>
                <a:latin typeface="Aptos"/>
              </a:rPr>
              <a:t>At each inspection point</a:t>
            </a:r>
          </a:p>
          <a:p>
            <a:pPr>
              <a:lnSpc>
                <a:spcPct val="105000"/>
              </a:lnSpc>
            </a:pPr>
            <a:r>
              <a:rPr sz="1600" dirty="0">
                <a:solidFill>
                  <a:srgbClr val="262D34"/>
                </a:solidFill>
                <a:latin typeface="Aptos"/>
              </a:rPr>
              <a:t>Parts with different ECDs form loci in the complex impedance plane.</a:t>
            </a:r>
          </a:p>
        </p:txBody>
      </p:sp>
      <p:sp>
        <p:nvSpPr>
          <p:cNvPr id="5" name="TextBox 4"/>
          <p:cNvSpPr txBox="1"/>
          <p:nvPr/>
        </p:nvSpPr>
        <p:spPr>
          <a:xfrm>
            <a:off x="6720840" y="2423159"/>
            <a:ext cx="4983480" cy="2247163"/>
          </a:xfrm>
          <a:prstGeom prst="rect">
            <a:avLst/>
          </a:prstGeom>
          <a:noFill/>
        </p:spPr>
        <p:txBody>
          <a:bodyPr wrap="square" lIns="76200" tIns="38100" rIns="76200" bIns="38100">
            <a:noAutofit/>
          </a:bodyPr>
          <a:lstStyle/>
          <a:p>
            <a:pPr marL="285750" indent="-285750">
              <a:spcAft>
                <a:spcPts val="600"/>
              </a:spcAft>
              <a:buFont typeface="Arial" panose="020B0604020202020204" pitchFamily="34" charset="0"/>
              <a:buChar char="•"/>
              <a:defRPr sz="1750">
                <a:solidFill>
                  <a:srgbClr val="262D34"/>
                </a:solidFill>
                <a:latin typeface="Aptos"/>
              </a:defRPr>
            </a:pPr>
            <a:r>
              <a:rPr dirty="0"/>
              <a:t>The arc is fitted and converted to a Theta angle</a:t>
            </a:r>
          </a:p>
          <a:p>
            <a:pPr marL="285750" indent="-285750">
              <a:spcAft>
                <a:spcPts val="600"/>
              </a:spcAft>
              <a:buFont typeface="Arial" panose="020B0604020202020204" pitchFamily="34" charset="0"/>
              <a:buChar char="•"/>
              <a:defRPr sz="1750">
                <a:solidFill>
                  <a:srgbClr val="262D34"/>
                </a:solidFill>
                <a:latin typeface="Aptos"/>
              </a:defRPr>
            </a:pPr>
            <a:r>
              <a:rPr dirty="0"/>
              <a:t>Theta is normalized so Nominal references are centered near zero</a:t>
            </a:r>
          </a:p>
          <a:p>
            <a:pPr marL="285750" indent="-285750">
              <a:spcAft>
                <a:spcPts val="600"/>
              </a:spcAft>
              <a:buFont typeface="Arial" panose="020B0604020202020204" pitchFamily="34" charset="0"/>
              <a:buChar char="•"/>
              <a:defRPr sz="1750">
                <a:solidFill>
                  <a:srgbClr val="262D34"/>
                </a:solidFill>
                <a:latin typeface="Aptos"/>
              </a:defRPr>
            </a:pPr>
            <a:r>
              <a:rPr dirty="0"/>
              <a:t>Selected Thetas are combined into a single ECD-related variable</a:t>
            </a:r>
          </a:p>
          <a:p>
            <a:pPr marL="285750" indent="-285750">
              <a:spcAft>
                <a:spcPts val="600"/>
              </a:spcAft>
              <a:buFont typeface="Arial" panose="020B0604020202020204" pitchFamily="34" charset="0"/>
              <a:buChar char="•"/>
              <a:defRPr sz="1750">
                <a:solidFill>
                  <a:srgbClr val="262D34"/>
                </a:solidFill>
                <a:latin typeface="Aptos"/>
              </a:defRPr>
            </a:pPr>
            <a:r>
              <a:rPr dirty="0"/>
              <a:t>A constrained curve fit maps Theta to microhardness ECD values</a:t>
            </a:r>
          </a:p>
        </p:txBody>
      </p:sp>
      <p:sp>
        <p:nvSpPr>
          <p:cNvPr id="6" name="Rounded Rectangle 5"/>
          <p:cNvSpPr/>
          <p:nvPr/>
        </p:nvSpPr>
        <p:spPr>
          <a:xfrm>
            <a:off x="6720840" y="4937760"/>
            <a:ext cx="4983480" cy="1130120"/>
          </a:xfrm>
          <a:prstGeom prst="roundRect">
            <a:avLst/>
          </a:prstGeom>
          <a:solidFill>
            <a:srgbClr val="E8F8EE"/>
          </a:solidFill>
          <a:ln w="13970">
            <a:solidFill>
              <a:srgbClr val="33AA5F"/>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r>
              <a:rPr sz="1800" b="1" dirty="0">
                <a:solidFill>
                  <a:srgbClr val="0A2D46"/>
                </a:solidFill>
                <a:latin typeface="Arial"/>
              </a:rPr>
              <a:t>This is the step that converts EC amplitude/phase data into a physically useful ECD estimate anchored to cut-check values.</a:t>
            </a:r>
          </a:p>
        </p:txBody>
      </p:sp>
      <p:sp>
        <p:nvSpPr>
          <p:cNvPr id="7" name="Rectangle 6"/>
          <p:cNvSpPr/>
          <p:nvPr/>
        </p:nvSpPr>
        <p:spPr>
          <a:xfrm>
            <a:off x="502920" y="6473952"/>
            <a:ext cx="11155680" cy="9144"/>
          </a:xfrm>
          <a:prstGeom prst="rect">
            <a:avLst/>
          </a:prstGeom>
          <a:solidFill>
            <a:srgbClr val="DEE2E6"/>
          </a:solidFill>
          <a:ln>
            <a:solidFill>
              <a:srgbClr val="DEE2E6"/>
            </a:solidFill>
          </a:ln>
        </p:spPr>
        <p:style>
          <a:lnRef idx="1">
            <a:schemeClr val="accent1"/>
          </a:lnRef>
          <a:fillRef idx="3">
            <a:schemeClr val="accent1"/>
          </a:fillRef>
          <a:effectRef idx="2">
            <a:schemeClr val="accent1"/>
          </a:effectRef>
          <a:fontRef idx="minor">
            <a:schemeClr val="lt1"/>
          </a:fontRef>
        </p:style>
        <p:txBody>
          <a:bodyPr wrap="square" lIns="76200" tIns="38100" rIns="76200" bIns="38100" rtlCol="0" anchor="ctr">
            <a:noAutofit/>
          </a:bodyPr>
          <a:lstStyle/>
          <a:p>
            <a:pPr algn="ctr"/>
            <a:endParaRPr/>
          </a:p>
        </p:txBody>
      </p:sp>
      <p:sp>
        <p:nvSpPr>
          <p:cNvPr id="8" name="TextBox 7"/>
          <p:cNvSpPr txBox="1"/>
          <p:nvPr/>
        </p:nvSpPr>
        <p:spPr>
          <a:xfrm>
            <a:off x="502920" y="6510528"/>
            <a:ext cx="8046720" cy="256032"/>
          </a:xfrm>
          <a:prstGeom prst="rect">
            <a:avLst/>
          </a:prstGeom>
          <a:noFill/>
        </p:spPr>
        <p:txBody>
          <a:bodyPr wrap="square" lIns="76200" tIns="38100" rIns="76200" bIns="38100">
            <a:noAutofit/>
          </a:bodyPr>
          <a:lstStyle/>
          <a:p>
            <a:r>
              <a:rPr sz="1050" b="0">
                <a:solidFill>
                  <a:srgbClr val="64707A"/>
                </a:solidFill>
                <a:latin typeface="Aptos"/>
              </a:rPr>
              <a:t>Eddy Current Scanner (ECS) | ECNDT 2026</a:t>
            </a:r>
          </a:p>
        </p:txBody>
      </p:sp>
      <p:pic>
        <p:nvPicPr>
          <p:cNvPr id="11" name="Picture 10">
            <a:extLst>
              <a:ext uri="{FF2B5EF4-FFF2-40B4-BE49-F238E27FC236}">
                <a16:creationId xmlns:a16="http://schemas.microsoft.com/office/drawing/2014/main" id="{311A1226-B0C6-3EA4-6770-AAD845FEEF76}"/>
              </a:ext>
            </a:extLst>
          </p:cNvPr>
          <p:cNvPicPr>
            <a:picLocks noChangeAspect="1"/>
          </p:cNvPicPr>
          <p:nvPr/>
        </p:nvPicPr>
        <p:blipFill>
          <a:blip r:embed="rId3"/>
          <a:srcRect t="4235"/>
          <a:stretch>
            <a:fillRect/>
          </a:stretch>
        </p:blipFill>
        <p:spPr>
          <a:xfrm>
            <a:off x="561913" y="1281143"/>
            <a:ext cx="5877895" cy="4358991"/>
          </a:xfrm>
          <a:prstGeom prst="rect">
            <a:avLst/>
          </a:prstGeom>
        </p:spPr>
      </p:pic>
      <p:sp>
        <p:nvSpPr>
          <p:cNvPr id="3" name="Slide Number Placeholder 2">
            <a:extLst>
              <a:ext uri="{FF2B5EF4-FFF2-40B4-BE49-F238E27FC236}">
                <a16:creationId xmlns:a16="http://schemas.microsoft.com/office/drawing/2014/main" id="{5E2CEF96-7AB5-E66A-5DB0-087A1755BF25}"/>
              </a:ext>
            </a:extLst>
          </p:cNvPr>
          <p:cNvSpPr>
            <a:spLocks noGrp="1"/>
          </p:cNvSpPr>
          <p:nvPr>
            <p:ph type="sldNum" sz="quarter" idx="12"/>
          </p:nvPr>
        </p:nvSpPr>
        <p:spPr>
          <a:xfrm>
            <a:off x="8610600" y="6419410"/>
            <a:ext cx="2743200" cy="365125"/>
          </a:xfrm>
        </p:spPr>
        <p:txBody>
          <a:bodyPr/>
          <a:lstStyle/>
          <a:p>
            <a:fld id="{48F63A3B-78C7-47BE-AE5E-E10140E04643}"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347472"/>
            <a:ext cx="10972800" cy="502920"/>
          </a:xfrm>
          <a:prstGeom prst="rect">
            <a:avLst/>
          </a:prstGeom>
          <a:noFill/>
        </p:spPr>
        <p:txBody>
          <a:bodyPr wrap="square" lIns="27432" tIns="18288" rIns="27432" bIns="18288" anchor="t">
            <a:spAutoFit/>
          </a:bodyPr>
          <a:lstStyle/>
          <a:p>
            <a:pPr algn="l"/>
            <a:r>
              <a:rPr sz="3200" b="1">
                <a:solidFill>
                  <a:srgbClr val="0A2D46"/>
                </a:solidFill>
                <a:latin typeface="Arial"/>
              </a:rPr>
              <a:t>Compensation Enables Calibration-Free Use</a:t>
            </a:r>
          </a:p>
        </p:txBody>
      </p:sp>
      <p:sp>
        <p:nvSpPr>
          <p:cNvPr id="3" name="TextBox 2"/>
          <p:cNvSpPr txBox="1"/>
          <p:nvPr/>
        </p:nvSpPr>
        <p:spPr>
          <a:xfrm>
            <a:off x="594360" y="1024128"/>
            <a:ext cx="10744200" cy="301752"/>
          </a:xfrm>
          <a:prstGeom prst="rect">
            <a:avLst/>
          </a:prstGeom>
          <a:noFill/>
        </p:spPr>
        <p:txBody>
          <a:bodyPr wrap="square" lIns="27432" tIns="18288" rIns="27432" bIns="18288" anchor="t">
            <a:spAutoFit/>
          </a:bodyPr>
          <a:lstStyle/>
          <a:p>
            <a:pPr algn="ctr"/>
            <a:r>
              <a:rPr sz="1700" b="0" dirty="0">
                <a:solidFill>
                  <a:srgbClr val="5F6E7D"/>
                </a:solidFill>
                <a:latin typeface="Arial"/>
              </a:rPr>
              <a:t>The algorithm separates true ECD variation from normal production effects in the raw eddy-current signals.</a:t>
            </a:r>
          </a:p>
        </p:txBody>
      </p:sp>
      <p:sp>
        <p:nvSpPr>
          <p:cNvPr id="4" name="Rounded Rectangle 3"/>
          <p:cNvSpPr/>
          <p:nvPr/>
        </p:nvSpPr>
        <p:spPr>
          <a:xfrm>
            <a:off x="685800" y="1600200"/>
            <a:ext cx="2971800" cy="3246120"/>
          </a:xfrm>
          <a:prstGeom prst="roundRect">
            <a:avLst/>
          </a:prstGeom>
          <a:solidFill>
            <a:srgbClr val="F6F8FA"/>
          </a:solidFill>
          <a:ln w="13970">
            <a:solidFill>
              <a:srgbClr val="CDD7DE"/>
            </a:solidFill>
          </a:ln>
        </p:spPr>
        <p:style>
          <a:lnRef idx="1">
            <a:schemeClr val="accent1"/>
          </a:lnRef>
          <a:fillRef idx="3">
            <a:schemeClr val="accent1"/>
          </a:fillRef>
          <a:effectRef idx="2">
            <a:schemeClr val="accent1"/>
          </a:effectRef>
          <a:fontRef idx="minor">
            <a:schemeClr val="lt1"/>
          </a:fontRef>
        </p:style>
        <p:txBody>
          <a:bodyPr wrap="square" lIns="164592" tIns="128016" rIns="137160" bIns="91440" rtlCol="0" anchor="t"/>
          <a:lstStyle/>
          <a:p>
            <a:pPr algn="ctr"/>
            <a:r>
              <a:rPr sz="2100" b="1" dirty="0">
                <a:solidFill>
                  <a:srgbClr val="0A2D46"/>
                </a:solidFill>
                <a:latin typeface="Arial"/>
              </a:rPr>
              <a:t>Raw signal sensitivity</a:t>
            </a:r>
          </a:p>
          <a:p>
            <a:pPr marL="285750" indent="-285750">
              <a:spcBef>
                <a:spcPts val="700"/>
              </a:spcBef>
              <a:buFont typeface="Arial" panose="020B0604020202020204" pitchFamily="34" charset="0"/>
              <a:buChar char="•"/>
              <a:defRPr sz="1600">
                <a:solidFill>
                  <a:srgbClr val="232D37"/>
                </a:solidFill>
                <a:latin typeface="Arial"/>
              </a:defRPr>
            </a:pPr>
            <a:r>
              <a:rPr dirty="0"/>
              <a:t>heat code / alloy</a:t>
            </a:r>
          </a:p>
          <a:p>
            <a:pPr marL="285750" indent="-285750">
              <a:spcBef>
                <a:spcPts val="700"/>
              </a:spcBef>
              <a:buFont typeface="Arial" panose="020B0604020202020204" pitchFamily="34" charset="0"/>
              <a:buChar char="•"/>
              <a:defRPr sz="1600">
                <a:solidFill>
                  <a:srgbClr val="232D37"/>
                </a:solidFill>
                <a:latin typeface="Arial"/>
              </a:defRPr>
            </a:pPr>
            <a:r>
              <a:rPr dirty="0"/>
              <a:t>part temperature</a:t>
            </a:r>
          </a:p>
          <a:p>
            <a:pPr marL="285750" indent="-285750">
              <a:spcBef>
                <a:spcPts val="700"/>
              </a:spcBef>
              <a:buFont typeface="Arial" panose="020B0604020202020204" pitchFamily="34" charset="0"/>
              <a:buChar char="•"/>
              <a:defRPr sz="1600">
                <a:solidFill>
                  <a:srgbClr val="232D37"/>
                </a:solidFill>
                <a:latin typeface="Arial"/>
              </a:defRPr>
            </a:pPr>
            <a:r>
              <a:rPr dirty="0"/>
              <a:t>residual magnetism</a:t>
            </a:r>
          </a:p>
          <a:p>
            <a:pPr marL="285750" indent="-285750">
              <a:spcBef>
                <a:spcPts val="700"/>
              </a:spcBef>
              <a:buFont typeface="Arial" panose="020B0604020202020204" pitchFamily="34" charset="0"/>
              <a:buChar char="•"/>
              <a:defRPr sz="1600">
                <a:solidFill>
                  <a:srgbClr val="232D37"/>
                </a:solidFill>
                <a:latin typeface="Arial"/>
              </a:defRPr>
            </a:pPr>
            <a:r>
              <a:rPr dirty="0"/>
              <a:t>surface hardness</a:t>
            </a:r>
          </a:p>
        </p:txBody>
      </p:sp>
      <p:sp>
        <p:nvSpPr>
          <p:cNvPr id="5" name="TextBox 4"/>
          <p:cNvSpPr txBox="1"/>
          <p:nvPr/>
        </p:nvSpPr>
        <p:spPr>
          <a:xfrm>
            <a:off x="4069080" y="1536192"/>
            <a:ext cx="3566160" cy="320040"/>
          </a:xfrm>
          <a:prstGeom prst="rect">
            <a:avLst/>
          </a:prstGeom>
          <a:noFill/>
        </p:spPr>
        <p:txBody>
          <a:bodyPr wrap="square" lIns="27432" tIns="18288" rIns="27432" bIns="18288" anchor="t">
            <a:spAutoFit/>
          </a:bodyPr>
          <a:lstStyle/>
          <a:p>
            <a:pPr algn="ctr"/>
            <a:r>
              <a:rPr sz="2200" b="1">
                <a:solidFill>
                  <a:srgbClr val="0A2D46"/>
                </a:solidFill>
                <a:latin typeface="Arial"/>
              </a:rPr>
              <a:t>Compensation stages</a:t>
            </a:r>
          </a:p>
        </p:txBody>
      </p:sp>
      <p:sp>
        <p:nvSpPr>
          <p:cNvPr id="6" name="Rounded Rectangle 5"/>
          <p:cNvSpPr/>
          <p:nvPr/>
        </p:nvSpPr>
        <p:spPr>
          <a:xfrm>
            <a:off x="3977639" y="1901952"/>
            <a:ext cx="3703320" cy="713232"/>
          </a:xfrm>
          <a:prstGeom prst="roundRect">
            <a:avLst/>
          </a:prstGeom>
          <a:solidFill>
            <a:srgbClr val="E6F0FA"/>
          </a:solidFill>
          <a:ln w="14604">
            <a:solidFill>
              <a:srgbClr val="2563A7"/>
            </a:solidFill>
          </a:ln>
        </p:spPr>
        <p:style>
          <a:lnRef idx="1">
            <a:schemeClr val="accent1"/>
          </a:lnRef>
          <a:fillRef idx="3">
            <a:schemeClr val="accent1"/>
          </a:fillRef>
          <a:effectRef idx="2">
            <a:schemeClr val="accent1"/>
          </a:effectRef>
          <a:fontRef idx="minor">
            <a:schemeClr val="lt1"/>
          </a:fontRef>
        </p:style>
        <p:txBody>
          <a:bodyPr wrap="square" lIns="109728" tIns="73152" rIns="109728" rtlCol="0" anchor="ctr"/>
          <a:lstStyle/>
          <a:p>
            <a:pPr algn="ctr"/>
            <a:r>
              <a:rPr sz="1800" b="1" dirty="0">
                <a:solidFill>
                  <a:srgbClr val="0A2D46"/>
                </a:solidFill>
                <a:latin typeface="Arial"/>
              </a:rPr>
              <a:t>1</a:t>
            </a:r>
            <a:r>
              <a:rPr lang="en-US" sz="1800" b="1" dirty="0">
                <a:solidFill>
                  <a:srgbClr val="0A2D46"/>
                </a:solidFill>
                <a:latin typeface="Arial"/>
              </a:rPr>
              <a:t>.</a:t>
            </a:r>
            <a:r>
              <a:rPr sz="1800" b="1" dirty="0">
                <a:solidFill>
                  <a:srgbClr val="0A2D46"/>
                </a:solidFill>
                <a:latin typeface="Arial"/>
              </a:rPr>
              <a:t>  Material / temperature</a:t>
            </a:r>
          </a:p>
          <a:p>
            <a:pPr algn="ctr">
              <a:spcBef>
                <a:spcPts val="300"/>
              </a:spcBef>
            </a:pPr>
            <a:r>
              <a:rPr sz="1400" dirty="0">
                <a:solidFill>
                  <a:srgbClr val="28323C"/>
                </a:solidFill>
                <a:latin typeface="Arial"/>
              </a:rPr>
              <a:t>amplitude and phase stabilization</a:t>
            </a:r>
          </a:p>
        </p:txBody>
      </p:sp>
      <p:sp>
        <p:nvSpPr>
          <p:cNvPr id="7" name="Rounded Rectangle 6"/>
          <p:cNvSpPr/>
          <p:nvPr/>
        </p:nvSpPr>
        <p:spPr>
          <a:xfrm>
            <a:off x="3977639" y="2816352"/>
            <a:ext cx="3703320" cy="713232"/>
          </a:xfrm>
          <a:prstGeom prst="roundRect">
            <a:avLst/>
          </a:prstGeom>
          <a:solidFill>
            <a:srgbClr val="FFF5E6"/>
          </a:solidFill>
          <a:ln w="14604">
            <a:solidFill>
              <a:srgbClr val="DC821E"/>
            </a:solidFill>
          </a:ln>
        </p:spPr>
        <p:style>
          <a:lnRef idx="1">
            <a:schemeClr val="accent1"/>
          </a:lnRef>
          <a:fillRef idx="3">
            <a:schemeClr val="accent1"/>
          </a:fillRef>
          <a:effectRef idx="2">
            <a:schemeClr val="accent1"/>
          </a:effectRef>
          <a:fontRef idx="minor">
            <a:schemeClr val="lt1"/>
          </a:fontRef>
        </p:style>
        <p:txBody>
          <a:bodyPr wrap="square" lIns="109728" tIns="73152" rIns="109728" rtlCol="0" anchor="ctr"/>
          <a:lstStyle/>
          <a:p>
            <a:pPr algn="ctr"/>
            <a:r>
              <a:rPr sz="1800" b="1" dirty="0">
                <a:solidFill>
                  <a:srgbClr val="0A2D46"/>
                </a:solidFill>
                <a:latin typeface="Arial"/>
              </a:rPr>
              <a:t>2</a:t>
            </a:r>
            <a:r>
              <a:rPr lang="en-US" sz="1800" b="1" dirty="0">
                <a:solidFill>
                  <a:srgbClr val="0A2D46"/>
                </a:solidFill>
                <a:latin typeface="Arial"/>
              </a:rPr>
              <a:t>.</a:t>
            </a:r>
            <a:r>
              <a:rPr sz="1800" b="1" dirty="0">
                <a:solidFill>
                  <a:srgbClr val="0A2D46"/>
                </a:solidFill>
                <a:latin typeface="Arial"/>
              </a:rPr>
              <a:t>  Surface correction</a:t>
            </a:r>
          </a:p>
          <a:p>
            <a:pPr algn="ctr">
              <a:spcBef>
                <a:spcPts val="300"/>
              </a:spcBef>
            </a:pPr>
            <a:r>
              <a:rPr sz="1400" dirty="0">
                <a:solidFill>
                  <a:srgbClr val="28323C"/>
                </a:solidFill>
                <a:latin typeface="Arial"/>
              </a:rPr>
              <a:t>high-frequency data reduce surface influence</a:t>
            </a:r>
          </a:p>
        </p:txBody>
      </p:sp>
      <p:sp>
        <p:nvSpPr>
          <p:cNvPr id="8" name="Rounded Rectangle 7"/>
          <p:cNvSpPr/>
          <p:nvPr/>
        </p:nvSpPr>
        <p:spPr>
          <a:xfrm>
            <a:off x="3977639" y="3730752"/>
            <a:ext cx="3703320" cy="713232"/>
          </a:xfrm>
          <a:prstGeom prst="roundRect">
            <a:avLst/>
          </a:prstGeom>
          <a:solidFill>
            <a:srgbClr val="E8F7EE"/>
          </a:solidFill>
          <a:ln w="14604">
            <a:solidFill>
              <a:srgbClr val="239650"/>
            </a:solidFill>
          </a:ln>
        </p:spPr>
        <p:style>
          <a:lnRef idx="1">
            <a:schemeClr val="accent1"/>
          </a:lnRef>
          <a:fillRef idx="3">
            <a:schemeClr val="accent1"/>
          </a:fillRef>
          <a:effectRef idx="2">
            <a:schemeClr val="accent1"/>
          </a:effectRef>
          <a:fontRef idx="minor">
            <a:schemeClr val="lt1"/>
          </a:fontRef>
        </p:style>
        <p:txBody>
          <a:bodyPr wrap="square" lIns="109728" tIns="73152" rIns="109728" rtlCol="0" anchor="ctr"/>
          <a:lstStyle/>
          <a:p>
            <a:pPr algn="ctr"/>
            <a:r>
              <a:rPr sz="1800" b="1" dirty="0">
                <a:solidFill>
                  <a:srgbClr val="0A2D46"/>
                </a:solidFill>
                <a:latin typeface="Arial"/>
              </a:rPr>
              <a:t>3</a:t>
            </a:r>
            <a:r>
              <a:rPr lang="en-US" sz="1800" b="1" dirty="0">
                <a:solidFill>
                  <a:srgbClr val="0A2D46"/>
                </a:solidFill>
                <a:latin typeface="Arial"/>
              </a:rPr>
              <a:t>.</a:t>
            </a:r>
            <a:r>
              <a:rPr sz="1800" b="1" dirty="0">
                <a:solidFill>
                  <a:srgbClr val="0A2D46"/>
                </a:solidFill>
                <a:latin typeface="Arial"/>
              </a:rPr>
              <a:t>  Local-resolution correction</a:t>
            </a:r>
          </a:p>
          <a:p>
            <a:pPr algn="ctr">
              <a:spcBef>
                <a:spcPts val="300"/>
              </a:spcBef>
            </a:pPr>
            <a:r>
              <a:rPr sz="1400" dirty="0">
                <a:solidFill>
                  <a:srgbClr val="28323C"/>
                </a:solidFill>
                <a:latin typeface="Arial"/>
              </a:rPr>
              <a:t>restores peaks and valleys near geometry transitions</a:t>
            </a:r>
          </a:p>
        </p:txBody>
      </p:sp>
      <p:sp>
        <p:nvSpPr>
          <p:cNvPr id="9" name="Rounded Rectangle 8"/>
          <p:cNvSpPr/>
          <p:nvPr/>
        </p:nvSpPr>
        <p:spPr>
          <a:xfrm>
            <a:off x="8275320" y="1600200"/>
            <a:ext cx="2971800" cy="3246120"/>
          </a:xfrm>
          <a:prstGeom prst="roundRect">
            <a:avLst/>
          </a:prstGeom>
          <a:solidFill>
            <a:srgbClr val="E8F7EE"/>
          </a:solidFill>
          <a:ln w="13970">
            <a:solidFill>
              <a:srgbClr val="239650"/>
            </a:solidFill>
          </a:ln>
        </p:spPr>
        <p:style>
          <a:lnRef idx="1">
            <a:schemeClr val="accent1"/>
          </a:lnRef>
          <a:fillRef idx="3">
            <a:schemeClr val="accent1"/>
          </a:fillRef>
          <a:effectRef idx="2">
            <a:schemeClr val="accent1"/>
          </a:effectRef>
          <a:fontRef idx="minor">
            <a:schemeClr val="lt1"/>
          </a:fontRef>
        </p:style>
        <p:txBody>
          <a:bodyPr wrap="square" lIns="164592" tIns="128016" rIns="137160" bIns="91440" rtlCol="0" anchor="t"/>
          <a:lstStyle/>
          <a:p>
            <a:pPr algn="ctr"/>
            <a:r>
              <a:rPr sz="2100" b="1" dirty="0">
                <a:solidFill>
                  <a:srgbClr val="0A2D46"/>
                </a:solidFill>
                <a:latin typeface="Arial"/>
              </a:rPr>
              <a:t>Stable ECD output</a:t>
            </a:r>
          </a:p>
          <a:p>
            <a:pPr marL="285750" indent="-285750">
              <a:spcBef>
                <a:spcPts val="700"/>
              </a:spcBef>
              <a:buFont typeface="Arial" panose="020B0604020202020204" pitchFamily="34" charset="0"/>
              <a:buChar char="•"/>
              <a:defRPr sz="1600">
                <a:solidFill>
                  <a:srgbClr val="232D37"/>
                </a:solidFill>
                <a:latin typeface="Arial"/>
              </a:defRPr>
            </a:pPr>
            <a:r>
              <a:rPr dirty="0"/>
              <a:t>ECD values at OEM-defined points</a:t>
            </a:r>
          </a:p>
          <a:p>
            <a:pPr marL="285750" indent="-285750">
              <a:spcBef>
                <a:spcPts val="700"/>
              </a:spcBef>
              <a:buFont typeface="Arial" panose="020B0604020202020204" pitchFamily="34" charset="0"/>
              <a:buChar char="•"/>
              <a:defRPr sz="1600">
                <a:solidFill>
                  <a:srgbClr val="232D37"/>
                </a:solidFill>
                <a:latin typeface="Arial"/>
              </a:defRPr>
            </a:pPr>
            <a:r>
              <a:rPr dirty="0"/>
              <a:t>pass/fail and alarm limits</a:t>
            </a:r>
          </a:p>
          <a:p>
            <a:pPr marL="285750" indent="-285750">
              <a:spcBef>
                <a:spcPts val="700"/>
              </a:spcBef>
              <a:buFont typeface="Arial" panose="020B0604020202020204" pitchFamily="34" charset="0"/>
              <a:buChar char="•"/>
              <a:defRPr sz="1600">
                <a:solidFill>
                  <a:srgbClr val="232D37"/>
                </a:solidFill>
                <a:latin typeface="Arial"/>
              </a:defRPr>
            </a:pPr>
            <a:r>
              <a:rPr dirty="0"/>
              <a:t>traceable reports</a:t>
            </a:r>
          </a:p>
          <a:p>
            <a:pPr marL="285750" indent="-285750">
              <a:spcBef>
                <a:spcPts val="700"/>
              </a:spcBef>
              <a:buFont typeface="Arial" panose="020B0604020202020204" pitchFamily="34" charset="0"/>
              <a:buChar char="•"/>
              <a:defRPr sz="1600">
                <a:solidFill>
                  <a:srgbClr val="232D37"/>
                </a:solidFill>
                <a:latin typeface="Arial"/>
              </a:defRPr>
            </a:pPr>
            <a:r>
              <a:rPr dirty="0"/>
              <a:t>no periodic recalibration after validation</a:t>
            </a:r>
          </a:p>
        </p:txBody>
      </p:sp>
      <p:cxnSp>
        <p:nvCxnSpPr>
          <p:cNvPr id="10" name="Connector 9"/>
          <p:cNvCxnSpPr>
            <a:cxnSpLocks/>
          </p:cNvCxnSpPr>
          <p:nvPr/>
        </p:nvCxnSpPr>
        <p:spPr>
          <a:xfrm>
            <a:off x="3657600" y="3154680"/>
            <a:ext cx="274320" cy="0"/>
          </a:xfrm>
          <a:prstGeom prst="line">
            <a:avLst/>
          </a:prstGeom>
          <a:ln w="25400">
            <a:solidFill>
              <a:srgbClr val="CDD7DE"/>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12" name="Connector 11"/>
          <p:cNvCxnSpPr/>
          <p:nvPr/>
        </p:nvCxnSpPr>
        <p:spPr>
          <a:xfrm>
            <a:off x="7726679" y="3154680"/>
            <a:ext cx="548640" cy="0"/>
          </a:xfrm>
          <a:prstGeom prst="line">
            <a:avLst/>
          </a:prstGeom>
          <a:ln w="25400">
            <a:solidFill>
              <a:srgbClr val="CDD7DE"/>
            </a:solidFill>
            <a:tailEnd type="triangle" w="lg" len="med"/>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777240" y="5321808"/>
            <a:ext cx="10561320" cy="658368"/>
          </a:xfrm>
          <a:prstGeom prst="roundRect">
            <a:avLst/>
          </a:prstGeom>
          <a:solidFill>
            <a:srgbClr val="EEF6FC"/>
          </a:solidFill>
          <a:ln w="14604">
            <a:solidFill>
              <a:srgbClr val="2563A7"/>
            </a:solidFill>
          </a:ln>
        </p:spPr>
        <p:style>
          <a:lnRef idx="1">
            <a:schemeClr val="accent1"/>
          </a:lnRef>
          <a:fillRef idx="3">
            <a:schemeClr val="accent1"/>
          </a:fillRef>
          <a:effectRef idx="2">
            <a:schemeClr val="accent1"/>
          </a:effectRef>
          <a:fontRef idx="minor">
            <a:schemeClr val="lt1"/>
          </a:fontRef>
        </p:style>
        <p:txBody>
          <a:bodyPr wrap="square" lIns="164592" tIns="36576" rIns="164592" bIns="36576" rtlCol="0" anchor="ctr"/>
          <a:lstStyle/>
          <a:p>
            <a:pPr algn="ctr"/>
            <a:r>
              <a:rPr b="1" dirty="0">
                <a:solidFill>
                  <a:srgbClr val="0A2D46"/>
                </a:solidFill>
                <a:latin typeface="Arial"/>
              </a:rPr>
              <a:t>Practical result: after training and validation, new heat codes inside the validated production range do not require a new calibration.</a:t>
            </a:r>
          </a:p>
        </p:txBody>
      </p:sp>
      <p:sp>
        <p:nvSpPr>
          <p:cNvPr id="15" name="Rectangle 14"/>
          <p:cNvSpPr/>
          <p:nvPr/>
        </p:nvSpPr>
        <p:spPr>
          <a:xfrm>
            <a:off x="502920" y="6419088"/>
            <a:ext cx="11247120" cy="9144"/>
          </a:xfrm>
          <a:prstGeom prst="rect">
            <a:avLst/>
          </a:prstGeom>
          <a:solidFill>
            <a:srgbClr val="CDD7DE"/>
          </a:solidFill>
          <a:ln>
            <a:solidFill>
              <a:srgbClr val="CDD7D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594360" y="6446520"/>
            <a:ext cx="3657600" cy="228600"/>
          </a:xfrm>
          <a:prstGeom prst="rect">
            <a:avLst/>
          </a:prstGeom>
          <a:noFill/>
        </p:spPr>
        <p:txBody>
          <a:bodyPr wrap="square" lIns="27432" tIns="18288" rIns="27432" bIns="18288" anchor="t">
            <a:spAutoFit/>
          </a:bodyPr>
          <a:lstStyle/>
          <a:p>
            <a:pPr algn="l"/>
            <a:r>
              <a:rPr sz="1000" b="0">
                <a:solidFill>
                  <a:srgbClr val="5F6E7D"/>
                </a:solidFill>
                <a:latin typeface="Arial"/>
              </a:rPr>
              <a:t>Eddy Current Scanner (ECS) | ECNDT 2026</a:t>
            </a:r>
          </a:p>
        </p:txBody>
      </p:sp>
      <p:sp>
        <p:nvSpPr>
          <p:cNvPr id="11" name="Slide Number Placeholder 10">
            <a:extLst>
              <a:ext uri="{FF2B5EF4-FFF2-40B4-BE49-F238E27FC236}">
                <a16:creationId xmlns:a16="http://schemas.microsoft.com/office/drawing/2014/main" id="{902C0CB8-0A28-66FA-709C-CF0756BEF1F6}"/>
              </a:ext>
            </a:extLst>
          </p:cNvPr>
          <p:cNvSpPr>
            <a:spLocks noGrp="1"/>
          </p:cNvSpPr>
          <p:nvPr>
            <p:ph type="sldNum" sz="quarter" idx="12"/>
          </p:nvPr>
        </p:nvSpPr>
        <p:spPr>
          <a:xfrm>
            <a:off x="8610600" y="6377370"/>
            <a:ext cx="2743200" cy="365125"/>
          </a:xfrm>
        </p:spPr>
        <p:txBody>
          <a:bodyPr/>
          <a:lstStyle/>
          <a:p>
            <a:fld id="{48F63A3B-78C7-47BE-AE5E-E10140E04643}" type="slidenum">
              <a:rPr lang="en-US" smtClean="0"/>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 xmlns="3b9552c6-a7d7-4824-b2a0-e716b6618ef8" xsi:nil="true"/>
    <TaxCatchAll xmlns="153ac1fb-c370-478c-a564-cdf742559d23" xsi:nil="true"/>
    <Tag xmlns="3b9552c6-a7d7-4824-b2a0-e716b6618ef8" xsi:nil="true"/>
    <lcf76f155ced4ddcb4097134ff3c332f xmlns="3b9552c6-a7d7-4824-b2a0-e716b6618ef8">
      <Terms xmlns="http://schemas.microsoft.com/office/infopath/2007/PartnerControls"/>
    </lcf76f155ced4ddcb4097134ff3c332f>
    <_Flow_SignoffStatus xmlns="3b9552c6-a7d7-4824-b2a0-e716b6618ef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D1FA266A32C58742B107FA521BC4147F" ma:contentTypeVersion="22" ma:contentTypeDescription="Creare un nuovo documento." ma:contentTypeScope="" ma:versionID="e89c583eb7b6766b745b7a961f9302a6">
  <xsd:schema xmlns:xsd="http://www.w3.org/2001/XMLSchema" xmlns:xs="http://www.w3.org/2001/XMLSchema" xmlns:p="http://schemas.microsoft.com/office/2006/metadata/properties" xmlns:ns2="3b9552c6-a7d7-4824-b2a0-e716b6618ef8" xmlns:ns3="153ac1fb-c370-478c-a564-cdf742559d23" targetNamespace="http://schemas.microsoft.com/office/2006/metadata/properties" ma:root="true" ma:fieldsID="0b2b0948ce51111f9983ad3d7ac0fd34" ns2:_="" ns3:_="">
    <xsd:import namespace="3b9552c6-a7d7-4824-b2a0-e716b6618ef8"/>
    <xsd:import namespace="153ac1fb-c370-478c-a564-cdf742559d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Tag" minOccurs="0"/>
                <xsd:element ref="ns2:Note"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9552c6-a7d7-4824-b2a0-e716b6618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Tag" ma:index="19" nillable="true" ma:displayName="Tag" ma:format="Dropdown" ma:internalName="Tag">
      <xsd:simpleType>
        <xsd:restriction base="dms:Text">
          <xsd:maxLength value="255"/>
        </xsd:restriction>
      </xsd:simpleType>
    </xsd:element>
    <xsd:element name="Note" ma:index="20" nillable="true" ma:displayName="Note" ma:format="Dropdown" ma:internalName="Note">
      <xsd:simpleType>
        <xsd:restriction base="dms:Text">
          <xsd:maxLength value="255"/>
        </xsd:restrictio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e61addf5-33b0-44d8-8cb5-cf6d89ac4c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_Flow_SignoffStatus" ma:index="28" nillable="true" ma:displayName="Sign-off status" ma:internalName="Sign_x002d_off_x0020_status">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3ac1fb-c370-478c-a564-cdf742559d23"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31c5af1-37b9-4932-b97c-bb27979fb246}" ma:internalName="TaxCatchAll" ma:showField="CatchAllData" ma:web="153ac1fb-c370-478c-a564-cdf742559d23">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9C03B3-9CFC-4ABD-BDF3-DA7933B6496D}">
  <ds:schemaRefs>
    <ds:schemaRef ds:uri="http://schemas.microsoft.com/office/2006/metadata/properties"/>
    <ds:schemaRef ds:uri="http://schemas.microsoft.com/office/infopath/2007/PartnerControls"/>
    <ds:schemaRef ds:uri="3b9552c6-a7d7-4824-b2a0-e716b6618ef8"/>
    <ds:schemaRef ds:uri="153ac1fb-c370-478c-a564-cdf742559d23"/>
  </ds:schemaRefs>
</ds:datastoreItem>
</file>

<file path=customXml/itemProps2.xml><?xml version="1.0" encoding="utf-8"?>
<ds:datastoreItem xmlns:ds="http://schemas.openxmlformats.org/officeDocument/2006/customXml" ds:itemID="{8AF497B1-5ED5-4D7C-9505-F31751329645}">
  <ds:schemaRefs>
    <ds:schemaRef ds:uri="http://schemas.microsoft.com/sharepoint/v3/contenttype/forms"/>
  </ds:schemaRefs>
</ds:datastoreItem>
</file>

<file path=customXml/itemProps3.xml><?xml version="1.0" encoding="utf-8"?>
<ds:datastoreItem xmlns:ds="http://schemas.openxmlformats.org/officeDocument/2006/customXml" ds:itemID="{D391E0D6-89F4-4D7A-B4B8-0ED979AB8A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9552c6-a7d7-4824-b2a0-e716b6618ef8"/>
    <ds:schemaRef ds:uri="153ac1fb-c370-478c-a564-cdf742559d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492</TotalTime>
  <Words>2377</Words>
  <Application>Microsoft Office PowerPoint</Application>
  <PresentationFormat>Widescreen</PresentationFormat>
  <Paragraphs>221</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Aptos Display</vt: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Gioiella Sabrina</dc:creator>
  <cp:lastModifiedBy>Hooman Dejnabadi</cp:lastModifiedBy>
  <cp:revision>63</cp:revision>
  <dcterms:created xsi:type="dcterms:W3CDTF">2024-05-21T12:58:57Z</dcterms:created>
  <dcterms:modified xsi:type="dcterms:W3CDTF">2026-06-08T11:44:23Z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0x010100D1FA266A32C58742B107FA521BC4147F</vt:lpwstr>
  </property>
</Properties>
</file>